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ee54635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ee54635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ee546352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ee546352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3240214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3240214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ee546352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ee546352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ee546352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ee546352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3240214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3240214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ee546352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ee546352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ee5463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ee54635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ee54635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ee54635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ee54635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ee546352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c72f94fa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c72f94fa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32402147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32402147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c72f94fa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c72f94fa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c72f94fa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c72f94fa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Data wrangling,</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Lw and RW</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Only goalies had missing values</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used mutate and left join in every question to be able to use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c72f94fa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c72f94fa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ee546352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ee546352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72f94fa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72f94fa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c72f94fa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c72f94fa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c72f94fa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c72f94fa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23.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625" y="1322450"/>
            <a:ext cx="7688100" cy="16647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lang="en"/>
              <a:t>   Analysis of the</a:t>
            </a:r>
            <a:endParaRPr/>
          </a:p>
          <a:p>
            <a:pPr indent="457200" lvl="0" marL="0" rtl="0" algn="l">
              <a:spcBef>
                <a:spcPts val="0"/>
              </a:spcBef>
              <a:spcAft>
                <a:spcPts val="0"/>
              </a:spcAft>
              <a:buNone/>
            </a:pPr>
            <a:r>
              <a:rPr lang="en"/>
              <a:t> National Hockey League</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Craig Hatfield, Noah Folib, Brandon Gillis, Angantyr Gautason, Michael Natola</a:t>
            </a:r>
            <a:endParaRPr/>
          </a:p>
        </p:txBody>
      </p:sp>
      <p:pic>
        <p:nvPicPr>
          <p:cNvPr id="88" name="Google Shape;88;p13"/>
          <p:cNvPicPr preferRelativeResize="0"/>
          <p:nvPr/>
        </p:nvPicPr>
        <p:blipFill>
          <a:blip r:embed="rId3">
            <a:alphaModFix/>
          </a:blip>
          <a:stretch>
            <a:fillRect/>
          </a:stretch>
        </p:blipFill>
        <p:spPr>
          <a:xfrm>
            <a:off x="2971325" y="3820575"/>
            <a:ext cx="3580525" cy="11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information means to us?</a:t>
            </a:r>
            <a:endParaRPr/>
          </a:p>
        </p:txBody>
      </p:sp>
      <p:sp>
        <p:nvSpPr>
          <p:cNvPr id="154" name="Google Shape;154;p22"/>
          <p:cNvSpPr txBox="1"/>
          <p:nvPr>
            <p:ph idx="1" type="body"/>
          </p:nvPr>
        </p:nvSpPr>
        <p:spPr>
          <a:xfrm>
            <a:off x="727650" y="2275950"/>
            <a:ext cx="7569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are trying to figure out what all-time NHL </a:t>
            </a:r>
            <a:r>
              <a:rPr lang="en"/>
              <a:t>defenseman</a:t>
            </a:r>
            <a:r>
              <a:rPr lang="en"/>
              <a:t> is the best when looking at their stats</a:t>
            </a:r>
            <a:endParaRPr/>
          </a:p>
          <a:p>
            <a:pPr indent="-298450" lvl="1" marL="914400" rtl="0" algn="l">
              <a:spcBef>
                <a:spcPts val="0"/>
              </a:spcBef>
              <a:spcAft>
                <a:spcPts val="0"/>
              </a:spcAft>
              <a:buSzPts val="1100"/>
              <a:buChar char="○"/>
            </a:pPr>
            <a:r>
              <a:rPr lang="en"/>
              <a:t>We are doing this by looking at their average points in a season throughout their career.</a:t>
            </a:r>
            <a:endParaRPr/>
          </a:p>
          <a:p>
            <a:pPr indent="-311150" lvl="0" marL="457200" rtl="0" algn="l">
              <a:spcBef>
                <a:spcPts val="0"/>
              </a:spcBef>
              <a:spcAft>
                <a:spcPts val="0"/>
              </a:spcAft>
              <a:buSzPts val="1300"/>
              <a:buChar char="●"/>
            </a:pPr>
            <a:r>
              <a:rPr lang="en"/>
              <a:t>What are points?</a:t>
            </a:r>
            <a:endParaRPr/>
          </a:p>
          <a:p>
            <a:pPr indent="-298450" lvl="1" marL="914400" rtl="0" algn="l">
              <a:spcBef>
                <a:spcPts val="0"/>
              </a:spcBef>
              <a:spcAft>
                <a:spcPts val="0"/>
              </a:spcAft>
              <a:buSzPts val="1100"/>
              <a:buChar char="○"/>
            </a:pPr>
            <a:r>
              <a:rPr lang="en"/>
              <a:t>Points in Hockey is there total number of goals of assists added up.</a:t>
            </a:r>
            <a:endParaRPr/>
          </a:p>
          <a:p>
            <a:pPr indent="-298450" lvl="1" marL="914400" rtl="0" algn="l">
              <a:spcBef>
                <a:spcPts val="0"/>
              </a:spcBef>
              <a:spcAft>
                <a:spcPts val="0"/>
              </a:spcAft>
              <a:buSzPts val="1100"/>
              <a:buChar char="○"/>
            </a:pPr>
            <a:r>
              <a:rPr lang="en"/>
              <a:t>So either anytime a </a:t>
            </a:r>
            <a:r>
              <a:rPr lang="en"/>
              <a:t>defenseman</a:t>
            </a:r>
            <a:r>
              <a:rPr lang="en"/>
              <a:t> scores a goal or anytime the assist someone else on their team for a goal.</a:t>
            </a:r>
            <a:endParaRPr/>
          </a:p>
          <a:p>
            <a:pPr indent="-311150" lvl="0" marL="457200" rtl="0" algn="l">
              <a:spcBef>
                <a:spcPts val="0"/>
              </a:spcBef>
              <a:spcAft>
                <a:spcPts val="0"/>
              </a:spcAft>
              <a:buSzPts val="1300"/>
              <a:buChar char="●"/>
            </a:pPr>
            <a:r>
              <a:rPr lang="en"/>
              <a:t>Why will this information help us?</a:t>
            </a:r>
            <a:endParaRPr/>
          </a:p>
          <a:p>
            <a:pPr indent="-298450" lvl="1" marL="914400" rtl="0" algn="l">
              <a:spcBef>
                <a:spcPts val="0"/>
              </a:spcBef>
              <a:spcAft>
                <a:spcPts val="0"/>
              </a:spcAft>
              <a:buSzPts val="1100"/>
              <a:buChar char="○"/>
            </a:pPr>
            <a:r>
              <a:rPr lang="en"/>
              <a:t>Although this information does not tell us everything about a </a:t>
            </a:r>
            <a:r>
              <a:rPr lang="en"/>
              <a:t>defenseman</a:t>
            </a:r>
            <a:r>
              <a:rPr lang="en"/>
              <a:t> it will </a:t>
            </a:r>
            <a:r>
              <a:rPr lang="en"/>
              <a:t>definitely</a:t>
            </a:r>
            <a:r>
              <a:rPr lang="en"/>
              <a:t> help us find some of the best NHL defensmen of all time </a:t>
            </a:r>
            <a:endParaRPr/>
          </a:p>
          <a:p>
            <a:pPr indent="-298450" lvl="1" marL="914400" rtl="0" algn="l">
              <a:spcBef>
                <a:spcPts val="0"/>
              </a:spcBef>
              <a:spcAft>
                <a:spcPts val="0"/>
              </a:spcAft>
              <a:buSzPts val="1100"/>
              <a:buChar char="○"/>
            </a:pPr>
            <a:r>
              <a:rPr lang="en"/>
              <a:t>But it </a:t>
            </a:r>
            <a:r>
              <a:rPr lang="en"/>
              <a:t>necessarily</a:t>
            </a:r>
            <a:r>
              <a:rPr lang="en"/>
              <a:t> show the best defensemen because there are so many other factors that go in like their ability to defend the puck and how they work in  team.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67750" y="515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What coaches have the most wins in their average season, post season and all time?</a:t>
            </a:r>
            <a:endParaRPr/>
          </a:p>
        </p:txBody>
      </p:sp>
      <p:sp>
        <p:nvSpPr>
          <p:cNvPr id="160" name="Google Shape;160;p23"/>
          <p:cNvSpPr txBox="1"/>
          <p:nvPr>
            <p:ph idx="1" type="body"/>
          </p:nvPr>
        </p:nvSpPr>
        <p:spPr>
          <a:xfrm>
            <a:off x="45000" y="1149475"/>
            <a:ext cx="4527000" cy="3921900"/>
          </a:xfrm>
          <a:prstGeom prst="rect">
            <a:avLst/>
          </a:prstGeom>
          <a:noFill/>
          <a:ln>
            <a:noFill/>
          </a:ln>
        </p:spPr>
        <p:txBody>
          <a:bodyPr anchorCtr="0" anchor="t" bIns="91425" lIns="91425" spcFirstLastPara="1" rIns="91425" wrap="square" tIns="91425">
            <a:noAutofit/>
          </a:bodyPr>
          <a:lstStyle/>
          <a:p>
            <a:pPr indent="0" lvl="0" marL="1371600" rtl="0" algn="l">
              <a:lnSpc>
                <a:spcPct val="100000"/>
              </a:lnSpc>
              <a:spcBef>
                <a:spcPts val="0"/>
              </a:spcBef>
              <a:spcAft>
                <a:spcPts val="0"/>
              </a:spcAft>
              <a:buNone/>
            </a:pPr>
            <a:r>
              <a:rPr lang="en"/>
              <a:t>  </a:t>
            </a:r>
            <a:r>
              <a:rPr lang="en" sz="900">
                <a:solidFill>
                  <a:srgbClr val="FF0000"/>
                </a:solidFill>
              </a:rPr>
              <a:t># Finding the Results</a:t>
            </a:r>
            <a:endParaRPr sz="900">
              <a:solidFill>
                <a:srgbClr val="FF0000"/>
              </a:solidFill>
            </a:endParaRPr>
          </a:p>
          <a:p>
            <a:pPr indent="0" lvl="0" marL="0" rtl="0" algn="l">
              <a:lnSpc>
                <a:spcPct val="100000"/>
              </a:lnSpc>
              <a:spcBef>
                <a:spcPts val="0"/>
              </a:spcBef>
              <a:spcAft>
                <a:spcPts val="0"/>
              </a:spcAft>
              <a:buNone/>
            </a:pPr>
            <a:r>
              <a:rPr lang="en" sz="1000"/>
              <a:t>d5ID &lt;- coaches_data %&gt;%                                  </a:t>
            </a:r>
            <a:r>
              <a:rPr lang="en" sz="1000">
                <a:solidFill>
                  <a:srgbClr val="6AA84F"/>
                </a:solidFill>
              </a:rPr>
              <a:t> # Assign coaches data to new variable</a:t>
            </a:r>
            <a:endParaRPr sz="1000">
              <a:solidFill>
                <a:srgbClr val="6AA84F"/>
              </a:solidFill>
            </a:endParaRPr>
          </a:p>
          <a:p>
            <a:pPr indent="0" lvl="0" marL="0" rtl="0" algn="l">
              <a:lnSpc>
                <a:spcPct val="100000"/>
              </a:lnSpc>
              <a:spcBef>
                <a:spcPts val="0"/>
              </a:spcBef>
              <a:spcAft>
                <a:spcPts val="0"/>
              </a:spcAft>
              <a:buNone/>
            </a:pPr>
            <a:r>
              <a:rPr lang="en" sz="1000"/>
              <a:t>  filter(lgID=="NHL")%&gt;%                                   </a:t>
            </a:r>
            <a:r>
              <a:rPr lang="en" sz="1000">
                <a:solidFill>
                  <a:srgbClr val="6AA84F"/>
                </a:solidFill>
              </a:rPr>
              <a:t># Filter data by players who are in the</a:t>
            </a:r>
            <a:r>
              <a:rPr lang="en" sz="1000">
                <a:solidFill>
                  <a:srgbClr val="93C47D"/>
                </a:solidFill>
              </a:rPr>
              <a:t> </a:t>
            </a:r>
            <a:r>
              <a:rPr lang="en" sz="1000"/>
              <a:t>NHL</a:t>
            </a:r>
            <a:endParaRPr sz="1000"/>
          </a:p>
          <a:p>
            <a:pPr indent="0" lvl="0" marL="0" rtl="0" algn="l">
              <a:lnSpc>
                <a:spcPct val="100000"/>
              </a:lnSpc>
              <a:spcBef>
                <a:spcPts val="0"/>
              </a:spcBef>
              <a:spcAft>
                <a:spcPts val="0"/>
              </a:spcAft>
              <a:buNone/>
            </a:pPr>
            <a:r>
              <a:rPr lang="en" sz="1000"/>
              <a:t>  group_by(coachID) %&gt;%                                    </a:t>
            </a:r>
            <a:r>
              <a:rPr lang="en" sz="1000">
                <a:solidFill>
                  <a:srgbClr val="6AA84F"/>
                </a:solidFill>
              </a:rPr>
              <a:t># Group the data by their coach ID</a:t>
            </a:r>
            <a:endParaRPr sz="1000">
              <a:solidFill>
                <a:srgbClr val="6AA84F"/>
              </a:solidFill>
            </a:endParaRPr>
          </a:p>
          <a:p>
            <a:pPr indent="0" lvl="0" marL="0" rtl="0" algn="l">
              <a:lnSpc>
                <a:spcPct val="100000"/>
              </a:lnSpc>
              <a:spcBef>
                <a:spcPts val="0"/>
              </a:spcBef>
              <a:spcAft>
                <a:spcPts val="0"/>
              </a:spcAft>
              <a:buNone/>
            </a:pPr>
            <a:r>
              <a:rPr lang="en" sz="1000"/>
              <a:t>  summarise(.groups = "drop",                              </a:t>
            </a:r>
            <a:r>
              <a:rPr lang="en" sz="1000">
                <a:solidFill>
                  <a:srgbClr val="6AA84F"/>
                </a:solidFill>
              </a:rPr>
              <a:t># Fix the ungrouping output error</a:t>
            </a:r>
            <a:endParaRPr sz="1000">
              <a:solidFill>
                <a:srgbClr val="6AA84F"/>
              </a:solidFill>
            </a:endParaRPr>
          </a:p>
          <a:p>
            <a:pPr indent="0" lvl="0" marL="0" rtl="0" algn="l">
              <a:lnSpc>
                <a:spcPct val="100000"/>
              </a:lnSpc>
              <a:spcBef>
                <a:spcPts val="0"/>
              </a:spcBef>
              <a:spcAft>
                <a:spcPts val="0"/>
              </a:spcAft>
              <a:buNone/>
            </a:pPr>
            <a:r>
              <a:rPr lang="en" sz="1000"/>
              <a:t>  W = round(sum(w/n())),                                   </a:t>
            </a:r>
            <a:r>
              <a:rPr lang="en" sz="1000">
                <a:solidFill>
                  <a:srgbClr val="6AA84F"/>
                </a:solidFill>
              </a:rPr>
              <a:t># Average win will be the summation of </a:t>
            </a:r>
            <a:r>
              <a:rPr lang="en" sz="1000"/>
              <a:t>their win divided by the # of seasons</a:t>
            </a:r>
            <a:endParaRPr sz="1000"/>
          </a:p>
          <a:p>
            <a:pPr indent="0" lvl="0" marL="0" rtl="0" algn="l">
              <a:lnSpc>
                <a:spcPct val="100000"/>
              </a:lnSpc>
              <a:spcBef>
                <a:spcPts val="0"/>
              </a:spcBef>
              <a:spcAft>
                <a:spcPts val="0"/>
              </a:spcAft>
              <a:buNone/>
            </a:pPr>
            <a:r>
              <a:rPr lang="en" sz="1000"/>
              <a:t>  postw = round(sum(postw/n()))) %&gt;%                      </a:t>
            </a:r>
            <a:r>
              <a:rPr lang="en" sz="1000">
                <a:solidFill>
                  <a:srgbClr val="6AA84F"/>
                </a:solidFill>
              </a:rPr>
              <a:t> # Same as ^ but with Post </a:t>
            </a:r>
            <a:r>
              <a:rPr lang="en" sz="1000"/>
              <a:t>Season wins instead</a:t>
            </a:r>
            <a:endParaRPr sz="1000"/>
          </a:p>
          <a:p>
            <a:pPr indent="0" lvl="0" marL="0" rtl="0" algn="l">
              <a:lnSpc>
                <a:spcPct val="100000"/>
              </a:lnSpc>
              <a:spcBef>
                <a:spcPts val="0"/>
              </a:spcBef>
              <a:spcAft>
                <a:spcPts val="0"/>
              </a:spcAft>
              <a:buNone/>
            </a:pPr>
            <a:r>
              <a:rPr lang="en" sz="1000"/>
              <a:t>  mutate(ATW = W + postw) %&gt;%                             </a:t>
            </a:r>
            <a:r>
              <a:rPr lang="en" sz="1000">
                <a:solidFill>
                  <a:srgbClr val="6AA84F"/>
                </a:solidFill>
              </a:rPr>
              <a:t> # New Column Called ATW which</a:t>
            </a:r>
            <a:r>
              <a:rPr lang="en" sz="1000"/>
              <a:t> is W + PostW</a:t>
            </a:r>
            <a:endParaRPr sz="1000"/>
          </a:p>
          <a:p>
            <a:pPr indent="0" lvl="0" marL="0" rtl="0" algn="l">
              <a:lnSpc>
                <a:spcPct val="100000"/>
              </a:lnSpc>
              <a:spcBef>
                <a:spcPts val="0"/>
              </a:spcBef>
              <a:spcAft>
                <a:spcPts val="0"/>
              </a:spcAft>
              <a:buNone/>
            </a:pPr>
            <a:r>
              <a:rPr lang="en" sz="1000"/>
              <a:t>  arrange(desc(ATW)) %&gt;%                                   </a:t>
            </a:r>
            <a:r>
              <a:rPr lang="en" sz="1000">
                <a:solidFill>
                  <a:srgbClr val="6AA84F"/>
                </a:solidFill>
              </a:rPr>
              <a:t># Arrange by the most average points</a:t>
            </a:r>
            <a:endParaRPr sz="1000">
              <a:solidFill>
                <a:srgbClr val="6AA84F"/>
              </a:solidFill>
            </a:endParaRPr>
          </a:p>
          <a:p>
            <a:pPr indent="0" lvl="0" marL="0" rtl="0" algn="l">
              <a:lnSpc>
                <a:spcPct val="100000"/>
              </a:lnSpc>
              <a:spcBef>
                <a:spcPts val="0"/>
              </a:spcBef>
              <a:spcAft>
                <a:spcPts val="0"/>
              </a:spcAft>
              <a:buNone/>
            </a:pPr>
            <a:r>
              <a:rPr lang="en" sz="1000"/>
              <a:t>  na.omit(d5ID)                                            </a:t>
            </a:r>
            <a:r>
              <a:rPr lang="en" sz="1000">
                <a:solidFill>
                  <a:srgbClr val="6AA84F"/>
                </a:solidFill>
              </a:rPr>
              <a:t># Omit all Na's in dataset</a:t>
            </a:r>
            <a:endParaRPr sz="1000">
              <a:solidFill>
                <a:srgbClr val="6AA84F"/>
              </a:solidFill>
            </a:endParaRPr>
          </a:p>
          <a:p>
            <a:pPr indent="0" lvl="0" marL="914400" rtl="0" algn="l">
              <a:lnSpc>
                <a:spcPct val="100000"/>
              </a:lnSpc>
              <a:spcBef>
                <a:spcPts val="0"/>
              </a:spcBef>
              <a:spcAft>
                <a:spcPts val="0"/>
              </a:spcAft>
              <a:buNone/>
            </a:pPr>
            <a:r>
              <a:t/>
            </a:r>
            <a:endParaRPr sz="1000">
              <a:solidFill>
                <a:srgbClr val="FF0000"/>
              </a:solidFill>
            </a:endParaRPr>
          </a:p>
          <a:p>
            <a:pPr indent="0" lvl="0" marL="914400" rtl="0" algn="l">
              <a:lnSpc>
                <a:spcPct val="100000"/>
              </a:lnSpc>
              <a:spcBef>
                <a:spcPts val="0"/>
              </a:spcBef>
              <a:spcAft>
                <a:spcPts val="0"/>
              </a:spcAft>
              <a:buNone/>
            </a:pPr>
            <a:r>
              <a:rPr lang="en" sz="1000">
                <a:solidFill>
                  <a:srgbClr val="FF0000"/>
                </a:solidFill>
              </a:rPr>
              <a:t># Displaying Names Instead of coachID </a:t>
            </a:r>
            <a:r>
              <a:rPr lang="en" sz="1000"/>
              <a:t>     </a:t>
            </a:r>
            <a:endParaRPr sz="1000"/>
          </a:p>
          <a:p>
            <a:pPr indent="0" lvl="0" marL="0" rtl="0" algn="l">
              <a:lnSpc>
                <a:spcPct val="100000"/>
              </a:lnSpc>
              <a:spcBef>
                <a:spcPts val="0"/>
              </a:spcBef>
              <a:spcAft>
                <a:spcPts val="0"/>
              </a:spcAft>
              <a:buNone/>
            </a:pPr>
            <a:r>
              <a:rPr lang="en" sz="1000"/>
              <a:t>d5 &lt;- left_join(d5ID,Coaches,"coachID") %&gt;%                </a:t>
            </a:r>
            <a:r>
              <a:rPr lang="en" sz="1000">
                <a:solidFill>
                  <a:srgbClr val="6AA84F"/>
                </a:solidFill>
              </a:rPr>
              <a:t># Join together d5ID with </a:t>
            </a:r>
            <a:r>
              <a:rPr lang="en" sz="1000"/>
              <a:t>Coaches dataset to replace CoachID with their names</a:t>
            </a:r>
            <a:endParaRPr sz="1000"/>
          </a:p>
          <a:p>
            <a:pPr indent="0" lvl="0" marL="0" rtl="0" algn="l">
              <a:lnSpc>
                <a:spcPct val="100000"/>
              </a:lnSpc>
              <a:spcBef>
                <a:spcPts val="0"/>
              </a:spcBef>
              <a:spcAft>
                <a:spcPts val="0"/>
              </a:spcAft>
              <a:buNone/>
            </a:pPr>
            <a:r>
              <a:rPr lang="en" sz="1000"/>
              <a:t>  mutate(Name = paste(firstName,lastName)) %&gt;%             </a:t>
            </a:r>
            <a:r>
              <a:rPr lang="en" sz="1000">
                <a:solidFill>
                  <a:srgbClr val="6AA84F"/>
                </a:solidFill>
              </a:rPr>
              <a:t># Join together the first</a:t>
            </a:r>
            <a:r>
              <a:rPr lang="en" sz="1000"/>
              <a:t> and last name in the Players</a:t>
            </a:r>
            <a:endParaRPr sz="1000"/>
          </a:p>
          <a:p>
            <a:pPr indent="0" lvl="0" marL="0" rtl="0" algn="l">
              <a:lnSpc>
                <a:spcPct val="100000"/>
              </a:lnSpc>
              <a:spcBef>
                <a:spcPts val="0"/>
              </a:spcBef>
              <a:spcAft>
                <a:spcPts val="0"/>
              </a:spcAft>
              <a:buNone/>
            </a:pPr>
            <a:r>
              <a:rPr lang="en" sz="1000"/>
              <a:t>  select("Name" = Name,                                    </a:t>
            </a:r>
            <a:r>
              <a:rPr lang="en" sz="1000">
                <a:solidFill>
                  <a:srgbClr val="6AA84F"/>
                </a:solidFill>
              </a:rPr>
              <a:t># Keep four variables</a:t>
            </a:r>
            <a:endParaRPr sz="1000">
              <a:solidFill>
                <a:srgbClr val="6AA84F"/>
              </a:solidFill>
            </a:endParaRPr>
          </a:p>
          <a:p>
            <a:pPr indent="0" lvl="0" marL="0" rtl="0" algn="l">
              <a:lnSpc>
                <a:spcPct val="100000"/>
              </a:lnSpc>
              <a:spcBef>
                <a:spcPts val="0"/>
              </a:spcBef>
              <a:spcAft>
                <a:spcPts val="0"/>
              </a:spcAft>
              <a:buNone/>
            </a:pPr>
            <a:r>
              <a:rPr lang="en" sz="1000"/>
              <a:t>         "Average Seasonal Wins" = W,</a:t>
            </a:r>
            <a:endParaRPr sz="1000"/>
          </a:p>
          <a:p>
            <a:pPr indent="0" lvl="0" marL="0" rtl="0" algn="l">
              <a:lnSpc>
                <a:spcPct val="100000"/>
              </a:lnSpc>
              <a:spcBef>
                <a:spcPts val="0"/>
              </a:spcBef>
              <a:spcAft>
                <a:spcPts val="0"/>
              </a:spcAft>
              <a:buNone/>
            </a:pPr>
            <a:r>
              <a:rPr lang="en" sz="1000"/>
              <a:t>         "Average Post-Season Wins" = postw,</a:t>
            </a:r>
            <a:endParaRPr sz="1000"/>
          </a:p>
          <a:p>
            <a:pPr indent="0" lvl="0" marL="0" rtl="0" algn="l">
              <a:lnSpc>
                <a:spcPct val="100000"/>
              </a:lnSpc>
              <a:spcBef>
                <a:spcPts val="0"/>
              </a:spcBef>
              <a:spcAft>
                <a:spcPts val="0"/>
              </a:spcAft>
              <a:buNone/>
            </a:pPr>
            <a:r>
              <a:rPr lang="en" sz="1000"/>
              <a:t>         "Average All Time Wins" = ATW)</a:t>
            </a:r>
            <a:endParaRPr sz="1000"/>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61" name="Google Shape;161;p23"/>
          <p:cNvSpPr txBox="1"/>
          <p:nvPr/>
        </p:nvSpPr>
        <p:spPr>
          <a:xfrm>
            <a:off x="4944975" y="1407700"/>
            <a:ext cx="4123800" cy="36276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
                <a:solidFill>
                  <a:srgbClr val="FF0000"/>
                </a:solidFill>
                <a:latin typeface="Lato"/>
                <a:ea typeface="Lato"/>
                <a:cs typeface="Lato"/>
                <a:sym typeface="Lato"/>
              </a:rPr>
              <a:t> </a:t>
            </a:r>
            <a:r>
              <a:rPr lang="en" sz="1100">
                <a:solidFill>
                  <a:srgbClr val="FF0000"/>
                </a:solidFill>
                <a:latin typeface="Lato"/>
                <a:ea typeface="Lato"/>
                <a:cs typeface="Lato"/>
                <a:sym typeface="Lato"/>
              </a:rPr>
              <a:t># Displaying Results</a:t>
            </a:r>
            <a:endParaRPr sz="1100">
              <a:solidFill>
                <a:srgbClr val="FF0000"/>
              </a:solidFill>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head(d5,20)</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457200" rtl="0" algn="l">
              <a:spcBef>
                <a:spcPts val="0"/>
              </a:spcBef>
              <a:spcAft>
                <a:spcPts val="0"/>
              </a:spcAft>
              <a:buNone/>
            </a:pPr>
            <a:r>
              <a:rPr lang="en" sz="1100">
                <a:latin typeface="Lato"/>
                <a:ea typeface="Lato"/>
                <a:cs typeface="Lato"/>
                <a:sym typeface="Lato"/>
              </a:rPr>
              <a:t>                          </a:t>
            </a:r>
            <a:r>
              <a:rPr lang="en" sz="1100">
                <a:solidFill>
                  <a:srgbClr val="FF0000"/>
                </a:solidFill>
                <a:latin typeface="Lato"/>
                <a:ea typeface="Lato"/>
                <a:cs typeface="Lato"/>
                <a:sym typeface="Lato"/>
              </a:rPr>
              <a:t>     # Making Graph</a:t>
            </a:r>
            <a:endParaRPr sz="1100">
              <a:solidFill>
                <a:srgbClr val="FF0000"/>
              </a:solidFill>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ggplot(data = d5[1:5,],                                    </a:t>
            </a:r>
            <a:r>
              <a:rPr lang="en" sz="1100">
                <a:solidFill>
                  <a:srgbClr val="6AA84F"/>
                </a:solidFill>
                <a:latin typeface="Lato"/>
                <a:ea typeface="Lato"/>
                <a:cs typeface="Lato"/>
                <a:sym typeface="Lato"/>
              </a:rPr>
              <a:t># Use the top five people </a:t>
            </a:r>
            <a:r>
              <a:rPr lang="en" sz="1100">
                <a:latin typeface="Lato"/>
                <a:ea typeface="Lato"/>
                <a:cs typeface="Lato"/>
                <a:sym typeface="Lato"/>
              </a:rPr>
              <a:t>from the d5 dataset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aes(x = Name,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y = `Average All Time Wins`,</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fill = `Average Seasonal Wins`)) +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geom_bar(stat = "identity",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position= "dodge")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labs(title = "Most Wins",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subtitle = "In each coaches average season",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x = "Coach",                                                    </a:t>
            </a:r>
            <a:r>
              <a:rPr lang="en" sz="1100">
                <a:solidFill>
                  <a:srgbClr val="6AA84F"/>
                </a:solidFill>
                <a:latin typeface="Lato"/>
                <a:ea typeface="Lato"/>
                <a:cs typeface="Lato"/>
                <a:sym typeface="Lato"/>
              </a:rPr>
              <a:t>#name the x and y axis</a:t>
            </a:r>
            <a:endParaRPr sz="1100">
              <a:solidFill>
                <a:srgbClr val="6AA84F"/>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y = "Total Number of Wins")</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632575" y="13013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000000"/>
                </a:solidFill>
              </a:rPr>
              <a:t>What this graph shows us</a:t>
            </a:r>
            <a:endParaRPr sz="3400">
              <a:solidFill>
                <a:srgbClr val="000000"/>
              </a:solidFill>
            </a:endParaRPr>
          </a:p>
        </p:txBody>
      </p:sp>
      <p:sp>
        <p:nvSpPr>
          <p:cNvPr id="167" name="Google Shape;167;p24"/>
          <p:cNvSpPr txBox="1"/>
          <p:nvPr>
            <p:ph idx="1" type="body"/>
          </p:nvPr>
        </p:nvSpPr>
        <p:spPr>
          <a:xfrm>
            <a:off x="5242750" y="2078875"/>
            <a:ext cx="3175500" cy="280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This graph shows us what coaches averaged the most wins in both regular season and postseason</a:t>
            </a:r>
            <a:endParaRPr/>
          </a:p>
          <a:p>
            <a:pPr indent="-311150" lvl="0" marL="457200" rtl="0" algn="l">
              <a:spcBef>
                <a:spcPts val="0"/>
              </a:spcBef>
              <a:spcAft>
                <a:spcPts val="0"/>
              </a:spcAft>
              <a:buSzPts val="1300"/>
              <a:buChar char="●"/>
            </a:pPr>
            <a:r>
              <a:rPr lang="en"/>
              <a:t>The color of the graph shows us how many regular season games they averaged</a:t>
            </a:r>
            <a:endParaRPr/>
          </a:p>
        </p:txBody>
      </p:sp>
      <p:pic>
        <p:nvPicPr>
          <p:cNvPr id="168" name="Google Shape;168;p24"/>
          <p:cNvPicPr preferRelativeResize="0"/>
          <p:nvPr/>
        </p:nvPicPr>
        <p:blipFill>
          <a:blip r:embed="rId3">
            <a:alphaModFix/>
          </a:blip>
          <a:stretch>
            <a:fillRect/>
          </a:stretch>
        </p:blipFill>
        <p:spPr>
          <a:xfrm>
            <a:off x="0" y="1894900"/>
            <a:ext cx="5403725" cy="309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5639800" y="505325"/>
            <a:ext cx="3504199" cy="1714500"/>
          </a:xfrm>
          <a:prstGeom prst="rect">
            <a:avLst/>
          </a:prstGeom>
          <a:noFill/>
          <a:ln>
            <a:noFill/>
          </a:ln>
        </p:spPr>
      </p:pic>
      <p:sp>
        <p:nvSpPr>
          <p:cNvPr id="174" name="Google Shape;174;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information told us</a:t>
            </a:r>
            <a:endParaRPr/>
          </a:p>
        </p:txBody>
      </p:sp>
      <p:sp>
        <p:nvSpPr>
          <p:cNvPr id="175" name="Google Shape;175;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needed a coach in our team</a:t>
            </a:r>
            <a:endParaRPr/>
          </a:p>
          <a:p>
            <a:pPr indent="-298450" lvl="1" marL="914400" rtl="0" algn="l">
              <a:spcBef>
                <a:spcPts val="0"/>
              </a:spcBef>
              <a:spcAft>
                <a:spcPts val="0"/>
              </a:spcAft>
              <a:buSzPts val="1100"/>
              <a:buChar char="○"/>
            </a:pPr>
            <a:r>
              <a:rPr lang="en"/>
              <a:t>We </a:t>
            </a:r>
            <a:r>
              <a:rPr lang="en" sz="1300"/>
              <a:t>decided to see what coaches average the most wins in both regular and postseason</a:t>
            </a:r>
            <a:endParaRPr sz="1300"/>
          </a:p>
          <a:p>
            <a:pPr indent="-311150" lvl="0" marL="457200" rtl="0" algn="l">
              <a:spcBef>
                <a:spcPts val="0"/>
              </a:spcBef>
              <a:spcAft>
                <a:spcPts val="0"/>
              </a:spcAft>
              <a:buSzPts val="1300"/>
              <a:buChar char="●"/>
            </a:pPr>
            <a:r>
              <a:rPr lang="en"/>
              <a:t>How did this graph help us?</a:t>
            </a:r>
            <a:endParaRPr/>
          </a:p>
          <a:p>
            <a:pPr indent="-311150" lvl="1" marL="914400" rtl="0" algn="l">
              <a:spcBef>
                <a:spcPts val="0"/>
              </a:spcBef>
              <a:spcAft>
                <a:spcPts val="0"/>
              </a:spcAft>
              <a:buSzPts val="1300"/>
              <a:buChar char="○"/>
            </a:pPr>
            <a:r>
              <a:rPr lang="en" sz="1300"/>
              <a:t>We found out what coach was the best for our team</a:t>
            </a:r>
            <a:endParaRPr sz="1300"/>
          </a:p>
          <a:p>
            <a:pPr indent="-311150" lvl="0" marL="457200" rtl="0" algn="l">
              <a:spcBef>
                <a:spcPts val="0"/>
              </a:spcBef>
              <a:spcAft>
                <a:spcPts val="0"/>
              </a:spcAft>
              <a:buSzPts val="1300"/>
              <a:buChar char="●"/>
            </a:pPr>
            <a:r>
              <a:rPr lang="en"/>
              <a:t>Todd McLellan averaged most wins in total, </a:t>
            </a:r>
            <a:r>
              <a:rPr lang="en"/>
              <a:t>as well</a:t>
            </a:r>
            <a:r>
              <a:rPr lang="en"/>
              <a:t> as averaging most </a:t>
            </a:r>
            <a:r>
              <a:rPr lang="en"/>
              <a:t>postseason</a:t>
            </a:r>
            <a:r>
              <a:rPr lang="en"/>
              <a:t> wins</a:t>
            </a:r>
            <a:endParaRPr/>
          </a:p>
          <a:p>
            <a:pPr indent="-311150" lvl="1" marL="914400" rtl="0" algn="l">
              <a:spcBef>
                <a:spcPts val="0"/>
              </a:spcBef>
              <a:spcAft>
                <a:spcPts val="0"/>
              </a:spcAft>
              <a:buSzPts val="1300"/>
              <a:buChar char="○"/>
            </a:pPr>
            <a:r>
              <a:rPr lang="en" sz="1300"/>
              <a:t>That is the main reason on why he was selected as our coach</a:t>
            </a:r>
            <a:endParaRPr sz="1300"/>
          </a:p>
          <a:p>
            <a:pPr indent="-311150" lvl="1" marL="914400" rtl="0" algn="l">
              <a:spcBef>
                <a:spcPts val="0"/>
              </a:spcBef>
              <a:spcAft>
                <a:spcPts val="0"/>
              </a:spcAft>
              <a:buSzPts val="1300"/>
              <a:buChar char="○"/>
            </a:pPr>
            <a:r>
              <a:rPr lang="en" sz="1300"/>
              <a:t>This shows he was a great leader and understood the game of hockey very well</a:t>
            </a:r>
            <a:endParaRPr sz="1300"/>
          </a:p>
          <a:p>
            <a:pPr indent="0" lvl="0" marL="914400" rtl="0" algn="l">
              <a:spcBef>
                <a:spcPts val="1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729450" y="542650"/>
            <a:ext cx="75876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What goalie has the most wins in their average season, post season and all time?</a:t>
            </a:r>
            <a:endParaRPr/>
          </a:p>
        </p:txBody>
      </p:sp>
      <p:sp>
        <p:nvSpPr>
          <p:cNvPr id="181" name="Google Shape;181;p26"/>
          <p:cNvSpPr txBox="1"/>
          <p:nvPr>
            <p:ph idx="1" type="body"/>
          </p:nvPr>
        </p:nvSpPr>
        <p:spPr>
          <a:xfrm>
            <a:off x="301100" y="1451825"/>
            <a:ext cx="4125600" cy="193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rPr>
              <a:t>d6aID &lt;- goalies_data %&gt;%     </a:t>
            </a:r>
            <a:r>
              <a:rPr lang="en" sz="1000">
                <a:solidFill>
                  <a:srgbClr val="6AA84F"/>
                </a:solidFill>
              </a:rPr>
              <a:t># Assign goalies data to new variable</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filter(lgID=="NHL")%&gt;%       </a:t>
            </a:r>
            <a:r>
              <a:rPr lang="en" sz="1000">
                <a:solidFill>
                  <a:srgbClr val="6AA84F"/>
                </a:solidFill>
              </a:rPr>
              <a:t># Filter data by players who are in the NHL  </a:t>
            </a:r>
            <a:r>
              <a:rPr lang="en" sz="1000">
                <a:solidFill>
                  <a:srgbClr val="000000"/>
                </a:solidFill>
              </a:rPr>
              <a:t>                                                          </a:t>
            </a:r>
            <a:endParaRPr sz="1000">
              <a:solidFill>
                <a:srgbClr val="000000"/>
              </a:solidFill>
            </a:endParaRPr>
          </a:p>
          <a:p>
            <a:pPr indent="0" lvl="0" marL="0" rtl="0" algn="l">
              <a:lnSpc>
                <a:spcPct val="100000"/>
              </a:lnSpc>
              <a:spcBef>
                <a:spcPts val="0"/>
              </a:spcBef>
              <a:spcAft>
                <a:spcPts val="0"/>
              </a:spcAft>
              <a:buNone/>
            </a:pPr>
            <a:r>
              <a:rPr lang="en" sz="1000">
                <a:solidFill>
                  <a:srgbClr val="000000"/>
                </a:solidFill>
              </a:rPr>
              <a:t>group_by(playerID) %&gt;%   </a:t>
            </a:r>
            <a:r>
              <a:rPr lang="en" sz="1000">
                <a:solidFill>
                  <a:srgbClr val="6AA84F"/>
                </a:solidFill>
              </a:rPr>
              <a:t># Group the data by their player ID</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summarise(.groups = "drop",  </a:t>
            </a:r>
            <a:r>
              <a:rPr lang="en" sz="1000">
                <a:solidFill>
                  <a:srgbClr val="6AA84F"/>
                </a:solidFill>
              </a:rPr>
              <a:t># Fix the ungrouping output error</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W = round(sum(W/n())),  </a:t>
            </a:r>
            <a:r>
              <a:rPr lang="en" sz="1000">
                <a:solidFill>
                  <a:srgbClr val="6AA84F"/>
                </a:solidFill>
              </a:rPr>
              <a:t># Average win will be the summation of their     win divided by the # of seasons</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PostW = round(sum(PostW/n()))) %&gt;%  </a:t>
            </a:r>
            <a:r>
              <a:rPr lang="en" sz="1000">
                <a:solidFill>
                  <a:srgbClr val="6AA84F"/>
                </a:solidFill>
              </a:rPr>
              <a:t># Same as ^ but with Post Season wins instead</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mutate(ATW = W + PostW) %&gt;%   </a:t>
            </a:r>
            <a:r>
              <a:rPr lang="en" sz="1000">
                <a:solidFill>
                  <a:srgbClr val="6AA84F"/>
                </a:solidFill>
              </a:rPr>
              <a:t># New Column Called ATW which is W + PostW</a:t>
            </a:r>
            <a:endParaRPr sz="1000">
              <a:solidFill>
                <a:srgbClr val="6AA84F"/>
              </a:solidFill>
            </a:endParaRPr>
          </a:p>
          <a:p>
            <a:pPr indent="0" lvl="0" marL="0" rtl="0" algn="l">
              <a:lnSpc>
                <a:spcPct val="100000"/>
              </a:lnSpc>
              <a:spcBef>
                <a:spcPts val="0"/>
              </a:spcBef>
              <a:spcAft>
                <a:spcPts val="0"/>
              </a:spcAft>
              <a:buNone/>
            </a:pPr>
            <a:r>
              <a:rPr lang="en" sz="1000">
                <a:solidFill>
                  <a:srgbClr val="000000"/>
                </a:solidFill>
              </a:rPr>
              <a:t> arrange(desc(ATW)) </a:t>
            </a:r>
            <a:r>
              <a:rPr lang="en" sz="1000">
                <a:solidFill>
                  <a:srgbClr val="6AA84F"/>
                </a:solidFill>
              </a:rPr>
              <a:t># Arrange by the most average points</a:t>
            </a:r>
            <a:endParaRPr sz="1000">
              <a:solidFill>
                <a:srgbClr val="6AA84F"/>
              </a:solidFill>
            </a:endParaRPr>
          </a:p>
          <a:p>
            <a:pPr indent="0" lvl="0" marL="0" rtl="0" algn="l">
              <a:lnSpc>
                <a:spcPct val="100000"/>
              </a:lnSpc>
              <a:spcBef>
                <a:spcPts val="0"/>
              </a:spcBef>
              <a:spcAft>
                <a:spcPts val="0"/>
              </a:spcAft>
              <a:buNone/>
            </a:pPr>
            <a:r>
              <a:t/>
            </a:r>
            <a:endParaRPr sz="1000"/>
          </a:p>
          <a:p>
            <a:pPr indent="0" lvl="0" marL="0" rtl="0" algn="l">
              <a:lnSpc>
                <a:spcPct val="100000"/>
              </a:lnSpc>
              <a:spcBef>
                <a:spcPts val="1600"/>
              </a:spcBef>
              <a:spcAft>
                <a:spcPts val="1600"/>
              </a:spcAft>
              <a:buNone/>
            </a:pPr>
            <a:r>
              <a:rPr lang="en" sz="1000"/>
              <a:t> </a:t>
            </a:r>
            <a:endParaRPr sz="1000"/>
          </a:p>
        </p:txBody>
      </p:sp>
      <p:sp>
        <p:nvSpPr>
          <p:cNvPr id="182" name="Google Shape;182;p26"/>
          <p:cNvSpPr txBox="1"/>
          <p:nvPr/>
        </p:nvSpPr>
        <p:spPr>
          <a:xfrm>
            <a:off x="1571800" y="1262825"/>
            <a:ext cx="13530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Lato"/>
                <a:ea typeface="Lato"/>
                <a:cs typeface="Lato"/>
                <a:sym typeface="Lato"/>
              </a:rPr>
              <a:t>#Finding the results</a:t>
            </a:r>
            <a:endParaRPr sz="900">
              <a:solidFill>
                <a:srgbClr val="FF0000"/>
              </a:solidFill>
              <a:latin typeface="Lato"/>
              <a:ea typeface="Lato"/>
              <a:cs typeface="Lato"/>
              <a:sym typeface="Lato"/>
            </a:endParaRPr>
          </a:p>
        </p:txBody>
      </p:sp>
      <p:sp>
        <p:nvSpPr>
          <p:cNvPr id="183" name="Google Shape;183;p26"/>
          <p:cNvSpPr txBox="1"/>
          <p:nvPr/>
        </p:nvSpPr>
        <p:spPr>
          <a:xfrm>
            <a:off x="1571800" y="3233475"/>
            <a:ext cx="1203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Lato"/>
                <a:ea typeface="Lato"/>
                <a:cs typeface="Lato"/>
                <a:sym typeface="Lato"/>
              </a:rPr>
              <a:t>#Displaying names instead of playerId</a:t>
            </a:r>
            <a:endParaRPr sz="900">
              <a:solidFill>
                <a:srgbClr val="FF0000"/>
              </a:solidFill>
              <a:latin typeface="Lato"/>
              <a:ea typeface="Lato"/>
              <a:cs typeface="Lato"/>
              <a:sym typeface="Lato"/>
            </a:endParaRPr>
          </a:p>
        </p:txBody>
      </p:sp>
      <p:sp>
        <p:nvSpPr>
          <p:cNvPr id="184" name="Google Shape;184;p26"/>
          <p:cNvSpPr txBox="1"/>
          <p:nvPr/>
        </p:nvSpPr>
        <p:spPr>
          <a:xfrm>
            <a:off x="271850" y="3522275"/>
            <a:ext cx="4184100" cy="12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d6a &lt;- left_join(d6aID,Players,"playerID") %&gt;%  </a:t>
            </a:r>
            <a:r>
              <a:rPr lang="en" sz="1000">
                <a:solidFill>
                  <a:srgbClr val="6AA84F"/>
                </a:solidFill>
                <a:latin typeface="Lato"/>
                <a:ea typeface="Lato"/>
                <a:cs typeface="Lato"/>
                <a:sym typeface="Lato"/>
              </a:rPr>
              <a:t># Join together d6aID with Players dataset to replace PlayerID with their names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mutate(Name = paste(firstName,lastName)) %&gt;% </a:t>
            </a:r>
            <a:r>
              <a:rPr lang="en" sz="1000">
                <a:solidFill>
                  <a:srgbClr val="6AA84F"/>
                </a:solidFill>
                <a:latin typeface="Lato"/>
                <a:ea typeface="Lato"/>
                <a:cs typeface="Lato"/>
                <a:sym typeface="Lato"/>
              </a:rPr>
              <a:t># Join together the first and last name in the Players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select("Name" = Name,       </a:t>
            </a:r>
            <a:r>
              <a:rPr lang="en" sz="1000">
                <a:solidFill>
                  <a:srgbClr val="6AA84F"/>
                </a:solidFill>
                <a:latin typeface="Lato"/>
                <a:ea typeface="Lato"/>
                <a:cs typeface="Lato"/>
                <a:sym typeface="Lato"/>
              </a:rPr>
              <a:t># Keep four variables </a:t>
            </a:r>
            <a:r>
              <a:rPr lang="en"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Seasonal Wins" = W,</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Post-Season Wins" = PostW,</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All Time Wins" = ATW)</a:t>
            </a:r>
            <a:endParaRPr sz="1000">
              <a:latin typeface="Lato"/>
              <a:ea typeface="Lato"/>
              <a:cs typeface="Lato"/>
              <a:sym typeface="Lato"/>
            </a:endParaRPr>
          </a:p>
          <a:p>
            <a:pPr indent="0" lvl="0" marL="0" rtl="0" algn="l">
              <a:spcBef>
                <a:spcPts val="0"/>
              </a:spcBef>
              <a:spcAft>
                <a:spcPts val="0"/>
              </a:spcAft>
              <a:buNone/>
            </a:pPr>
            <a:r>
              <a:t/>
            </a:r>
            <a:endParaRPr sz="1000">
              <a:solidFill>
                <a:srgbClr val="6AA84F"/>
              </a:solidFill>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85" name="Google Shape;185;p26"/>
          <p:cNvSpPr txBox="1"/>
          <p:nvPr/>
        </p:nvSpPr>
        <p:spPr>
          <a:xfrm>
            <a:off x="5133550" y="2217850"/>
            <a:ext cx="3601500" cy="3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ggplot(data = d6a[1:5,],    </a:t>
            </a:r>
            <a:r>
              <a:rPr lang="en" sz="1000">
                <a:solidFill>
                  <a:srgbClr val="6AA84F"/>
                </a:solidFill>
                <a:latin typeface="Lato"/>
                <a:ea typeface="Lato"/>
                <a:cs typeface="Lato"/>
                <a:sym typeface="Lato"/>
              </a:rPr>
              <a:t># Select top 5 people from d6a dataset</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aes(x = Name,   </a:t>
            </a:r>
            <a:r>
              <a:rPr lang="en" sz="1000">
                <a:solidFill>
                  <a:srgbClr val="6AA84F"/>
                </a:solidFill>
                <a:latin typeface="Lato"/>
                <a:ea typeface="Lato"/>
                <a:cs typeface="Lato"/>
                <a:sym typeface="Lato"/>
              </a:rPr>
              <a:t># x axis is for the names </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y = `Average All Time Wins`,  </a:t>
            </a:r>
            <a:r>
              <a:rPr lang="en" sz="1000">
                <a:solidFill>
                  <a:srgbClr val="6AA84F"/>
                </a:solidFill>
                <a:latin typeface="Lato"/>
                <a:ea typeface="Lato"/>
                <a:cs typeface="Lato"/>
                <a:sym typeface="Lato"/>
              </a:rPr>
              <a:t># Y axis is for average all time wins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fill = `Average Seasonal Wins`)) + </a:t>
            </a:r>
            <a:r>
              <a:rPr lang="en" sz="1000">
                <a:solidFill>
                  <a:srgbClr val="6AA84F"/>
                </a:solidFill>
                <a:latin typeface="Lato"/>
                <a:ea typeface="Lato"/>
                <a:cs typeface="Lato"/>
                <a:sym typeface="Lato"/>
              </a:rPr>
              <a:t># Fill color with average seasonal wins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geom_bar(stat = "identity",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position= "dodge")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labs(title = "Most Wins",   </a:t>
            </a:r>
            <a:r>
              <a:rPr lang="en" sz="1000">
                <a:solidFill>
                  <a:srgbClr val="6AA84F"/>
                </a:solidFill>
                <a:latin typeface="Lato"/>
                <a:ea typeface="Lato"/>
                <a:cs typeface="Lato"/>
                <a:sym typeface="Lato"/>
              </a:rPr>
              <a:t># Set title and subtitle</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subtitle = "In each players average season",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x = "Goalies",  </a:t>
            </a:r>
            <a:r>
              <a:rPr lang="en" sz="1000">
                <a:solidFill>
                  <a:srgbClr val="6AA84F"/>
                </a:solidFill>
                <a:latin typeface="Lato"/>
                <a:ea typeface="Lato"/>
                <a:cs typeface="Lato"/>
                <a:sym typeface="Lato"/>
              </a:rPr>
              <a:t># Set x label and y label</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y = "Total Number of Wins")</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endParaRPr sz="1000">
              <a:latin typeface="Lato"/>
              <a:ea typeface="Lato"/>
              <a:cs typeface="Lato"/>
              <a:sym typeface="Lato"/>
            </a:endParaRPr>
          </a:p>
        </p:txBody>
      </p:sp>
      <p:sp>
        <p:nvSpPr>
          <p:cNvPr id="186" name="Google Shape;186;p26"/>
          <p:cNvSpPr txBox="1"/>
          <p:nvPr/>
        </p:nvSpPr>
        <p:spPr>
          <a:xfrm>
            <a:off x="6155800" y="1889575"/>
            <a:ext cx="14028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Lato"/>
                <a:ea typeface="Lato"/>
                <a:cs typeface="Lato"/>
                <a:sym typeface="Lato"/>
              </a:rPr>
              <a:t>#making the graph</a:t>
            </a:r>
            <a:endParaRPr sz="900">
              <a:solidFill>
                <a:srgbClr val="FF0000"/>
              </a:solidFill>
              <a:latin typeface="Lato"/>
              <a:ea typeface="Lato"/>
              <a:cs typeface="Lato"/>
              <a:sym typeface="Lato"/>
            </a:endParaRPr>
          </a:p>
        </p:txBody>
      </p:sp>
      <p:sp>
        <p:nvSpPr>
          <p:cNvPr id="187" name="Google Shape;187;p26"/>
          <p:cNvSpPr txBox="1"/>
          <p:nvPr/>
        </p:nvSpPr>
        <p:spPr>
          <a:xfrm>
            <a:off x="6135925" y="1237925"/>
            <a:ext cx="1248600" cy="2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Lato"/>
                <a:ea typeface="Lato"/>
                <a:cs typeface="Lato"/>
                <a:sym typeface="Lato"/>
              </a:rPr>
              <a:t>#Displaying Results </a:t>
            </a:r>
            <a:endParaRPr sz="900">
              <a:solidFill>
                <a:srgbClr val="FF0000"/>
              </a:solidFill>
              <a:latin typeface="Lato"/>
              <a:ea typeface="Lato"/>
              <a:cs typeface="Lato"/>
              <a:sym typeface="Lato"/>
            </a:endParaRPr>
          </a:p>
        </p:txBody>
      </p:sp>
      <p:sp>
        <p:nvSpPr>
          <p:cNvPr id="188" name="Google Shape;188;p26"/>
          <p:cNvSpPr txBox="1"/>
          <p:nvPr/>
        </p:nvSpPr>
        <p:spPr>
          <a:xfrm>
            <a:off x="5730475" y="1526713"/>
            <a:ext cx="2059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head(d6a,20)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What this shows us? </a:t>
            </a:r>
            <a:endParaRPr sz="2000">
              <a:solidFill>
                <a:srgbClr val="000000"/>
              </a:solidFill>
            </a:endParaRPr>
          </a:p>
          <a:p>
            <a:pPr indent="0" lvl="0" marL="0" rtl="0" algn="l">
              <a:spcBef>
                <a:spcPts val="0"/>
              </a:spcBef>
              <a:spcAft>
                <a:spcPts val="0"/>
              </a:spcAft>
              <a:buNone/>
            </a:pPr>
            <a:r>
              <a:t/>
            </a:r>
            <a:endParaRPr/>
          </a:p>
        </p:txBody>
      </p:sp>
      <p:sp>
        <p:nvSpPr>
          <p:cNvPr id="194" name="Google Shape;194;p27"/>
          <p:cNvSpPr txBox="1"/>
          <p:nvPr>
            <p:ph idx="1" type="body"/>
          </p:nvPr>
        </p:nvSpPr>
        <p:spPr>
          <a:xfrm>
            <a:off x="5412850" y="1318650"/>
            <a:ext cx="3312300" cy="268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66666"/>
                </a:solidFill>
              </a:rPr>
              <a:t>This graph shows us what goalies have the most wins on average per season in both regular and postseason.  A big name that didnt come as any </a:t>
            </a:r>
            <a:r>
              <a:rPr lang="en">
                <a:solidFill>
                  <a:srgbClr val="666666"/>
                </a:solidFill>
              </a:rPr>
              <a:t>surprise</a:t>
            </a:r>
            <a:r>
              <a:rPr lang="en">
                <a:solidFill>
                  <a:srgbClr val="666666"/>
                </a:solidFill>
              </a:rPr>
              <a:t> to us was Ken Dryden</a:t>
            </a:r>
            <a:r>
              <a:rPr lang="en">
                <a:solidFill>
                  <a:srgbClr val="666666"/>
                </a:solidFill>
              </a:rPr>
              <a:t> because based off of our preliminary findings his name was dominating the goalie data.</a:t>
            </a:r>
            <a:endParaRPr sz="1400">
              <a:solidFill>
                <a:srgbClr val="666666"/>
              </a:solidFill>
            </a:endParaRPr>
          </a:p>
        </p:txBody>
      </p:sp>
      <p:pic>
        <p:nvPicPr>
          <p:cNvPr id="195" name="Google Shape;195;p27"/>
          <p:cNvPicPr preferRelativeResize="0"/>
          <p:nvPr/>
        </p:nvPicPr>
        <p:blipFill>
          <a:blip r:embed="rId3">
            <a:alphaModFix/>
          </a:blip>
          <a:stretch>
            <a:fillRect/>
          </a:stretch>
        </p:blipFill>
        <p:spPr>
          <a:xfrm>
            <a:off x="152400" y="2006250"/>
            <a:ext cx="4812781" cy="2984850"/>
          </a:xfrm>
          <a:prstGeom prst="rect">
            <a:avLst/>
          </a:prstGeom>
          <a:noFill/>
          <a:ln>
            <a:noFill/>
          </a:ln>
        </p:spPr>
      </p:pic>
      <p:pic>
        <p:nvPicPr>
          <p:cNvPr id="196" name="Google Shape;196;p27"/>
          <p:cNvPicPr preferRelativeResize="0"/>
          <p:nvPr/>
        </p:nvPicPr>
        <p:blipFill>
          <a:blip r:embed="rId4">
            <a:alphaModFix/>
          </a:blip>
          <a:stretch>
            <a:fillRect/>
          </a:stretch>
        </p:blipFill>
        <p:spPr>
          <a:xfrm>
            <a:off x="4736350" y="3192925"/>
            <a:ext cx="2100600" cy="1423300"/>
          </a:xfrm>
          <a:prstGeom prst="rect">
            <a:avLst/>
          </a:prstGeom>
          <a:noFill/>
          <a:ln>
            <a:noFill/>
          </a:ln>
        </p:spPr>
      </p:pic>
      <p:pic>
        <p:nvPicPr>
          <p:cNvPr id="197" name="Google Shape;197;p27"/>
          <p:cNvPicPr preferRelativeResize="0"/>
          <p:nvPr/>
        </p:nvPicPr>
        <p:blipFill>
          <a:blip r:embed="rId5">
            <a:alphaModFix/>
          </a:blip>
          <a:stretch>
            <a:fillRect/>
          </a:stretch>
        </p:blipFill>
        <p:spPr>
          <a:xfrm>
            <a:off x="6997250" y="3192925"/>
            <a:ext cx="2036201" cy="142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this information means to our findings?</a:t>
            </a:r>
            <a:endParaRPr sz="2000"/>
          </a:p>
        </p:txBody>
      </p:sp>
      <p:sp>
        <p:nvSpPr>
          <p:cNvPr id="203" name="Google Shape;203;p28"/>
          <p:cNvSpPr txBox="1"/>
          <p:nvPr>
            <p:ph idx="1" type="body"/>
          </p:nvPr>
        </p:nvSpPr>
        <p:spPr>
          <a:xfrm>
            <a:off x="729450" y="19495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is only one goalie on the ice for each team. So having a good goalie on your team is very important to winning games in hockey.</a:t>
            </a:r>
            <a:endParaRPr/>
          </a:p>
          <a:p>
            <a:pPr indent="-311150" lvl="0" marL="457200" rtl="0" algn="l">
              <a:spcBef>
                <a:spcPts val="0"/>
              </a:spcBef>
              <a:spcAft>
                <a:spcPts val="0"/>
              </a:spcAft>
              <a:buSzPts val="1300"/>
              <a:buChar char="●"/>
            </a:pPr>
            <a:r>
              <a:rPr lang="en"/>
              <a:t>Finding the average wins based on regular season and playoff wins was very important to us because ultimately the goal for us was finding players who put up stats but also impact winning in a big way. </a:t>
            </a:r>
            <a:endParaRPr/>
          </a:p>
          <a:p>
            <a:pPr indent="-311150" lvl="0" marL="457200" rtl="0" algn="l">
              <a:spcBef>
                <a:spcPts val="0"/>
              </a:spcBef>
              <a:spcAft>
                <a:spcPts val="0"/>
              </a:spcAft>
              <a:buSzPts val="1300"/>
              <a:buChar char="●"/>
            </a:pPr>
            <a:r>
              <a:rPr lang="en"/>
              <a:t>This Information brought us to Ken Dryden who along with Dominik Hasek headline the two goalies who would be apart of our team.</a:t>
            </a:r>
            <a:endParaRPr/>
          </a:p>
        </p:txBody>
      </p:sp>
      <p:pic>
        <p:nvPicPr>
          <p:cNvPr id="204" name="Google Shape;204;p28"/>
          <p:cNvPicPr preferRelativeResize="0"/>
          <p:nvPr/>
        </p:nvPicPr>
        <p:blipFill>
          <a:blip r:embed="rId3">
            <a:alphaModFix/>
          </a:blip>
          <a:stretch>
            <a:fillRect/>
          </a:stretch>
        </p:blipFill>
        <p:spPr>
          <a:xfrm>
            <a:off x="5225675" y="3229075"/>
            <a:ext cx="2046850" cy="1874625"/>
          </a:xfrm>
          <a:prstGeom prst="rect">
            <a:avLst/>
          </a:prstGeom>
          <a:noFill/>
          <a:ln>
            <a:noFill/>
          </a:ln>
        </p:spPr>
      </p:pic>
      <p:pic>
        <p:nvPicPr>
          <p:cNvPr id="205" name="Google Shape;205;p28"/>
          <p:cNvPicPr preferRelativeResize="0"/>
          <p:nvPr/>
        </p:nvPicPr>
        <p:blipFill>
          <a:blip r:embed="rId4">
            <a:alphaModFix/>
          </a:blip>
          <a:stretch>
            <a:fillRect/>
          </a:stretch>
        </p:blipFill>
        <p:spPr>
          <a:xfrm>
            <a:off x="1325100" y="3459400"/>
            <a:ext cx="2803624" cy="157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0" y="484375"/>
            <a:ext cx="7688700" cy="5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do we want on our team? (Code #1)</a:t>
            </a:r>
            <a:endParaRPr/>
          </a:p>
        </p:txBody>
      </p:sp>
      <p:sp>
        <p:nvSpPr>
          <p:cNvPr id="211" name="Google Shape;211;p29"/>
          <p:cNvSpPr txBox="1"/>
          <p:nvPr/>
        </p:nvSpPr>
        <p:spPr>
          <a:xfrm>
            <a:off x="-33650" y="1189625"/>
            <a:ext cx="9144000" cy="4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
                <a:latin typeface="Lato"/>
                <a:ea typeface="Lato"/>
                <a:cs typeface="Lato"/>
                <a:sym typeface="Lato"/>
              </a:rPr>
              <a:t>`</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                               </a:t>
            </a:r>
            <a:r>
              <a:rPr lang="en" sz="700">
                <a:solidFill>
                  <a:srgbClr val="FF0000"/>
                </a:solidFill>
                <a:latin typeface="Lato"/>
                <a:ea typeface="Lato"/>
                <a:cs typeface="Lato"/>
                <a:sym typeface="Lato"/>
              </a:rPr>
              <a:t># Finding Final Results</a:t>
            </a:r>
            <a:endParaRPr sz="700">
              <a:solidFill>
                <a:srgbClr val="FF0000"/>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full_join(d1ID[,1],d2aID[,1],"playerID")          </a:t>
            </a:r>
            <a:r>
              <a:rPr lang="en" sz="700">
                <a:solidFill>
                  <a:srgbClr val="6AA84F"/>
                </a:solidFill>
                <a:latin typeface="Lato"/>
                <a:ea typeface="Lato"/>
                <a:cs typeface="Lato"/>
                <a:sym typeface="Lato"/>
              </a:rPr>
              <a:t># d10PID (The P stands for players)</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full_join(d10PID,d2bID[,1],"playerID")         </a:t>
            </a:r>
            <a:r>
              <a:rPr lang="en" sz="700">
                <a:solidFill>
                  <a:srgbClr val="6AA84F"/>
                </a:solidFill>
                <a:latin typeface="Lato"/>
                <a:ea typeface="Lato"/>
                <a:cs typeface="Lato"/>
                <a:sym typeface="Lato"/>
              </a:rPr>
              <a:t>  # Get each playerID that was top 50 for any category</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full_join(d10PID,d3ID[,1],"playerID")             </a:t>
            </a:r>
            <a:r>
              <a:rPr lang="en" sz="700">
                <a:solidFill>
                  <a:srgbClr val="6AA84F"/>
                </a:solidFill>
                <a:latin typeface="Lato"/>
                <a:ea typeface="Lato"/>
                <a:cs typeface="Lato"/>
                <a:sym typeface="Lato"/>
              </a:rPr>
              <a:t># Only keep the playerID</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full_join(d10PID,d4aID[,1],"playerID")</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full_join(d10PID,d4bID[,1],"playerID")</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full_join(d10PID,d7ID[,1],"playerID")</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full_join(d10PID,d8ID[,1],"playerID")</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full_join(d10PID,d1ID[1:50,1:2],"playerID")       </a:t>
            </a:r>
            <a:r>
              <a:rPr lang="en" sz="700">
                <a:solidFill>
                  <a:srgbClr val="6AA84F"/>
                </a:solidFill>
                <a:latin typeface="Lato"/>
                <a:ea typeface="Lato"/>
                <a:cs typeface="Lato"/>
                <a:sym typeface="Lato"/>
              </a:rPr>
              <a:t># Find the stats of each player in the list made before^</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full_join(d10PID,d2aID[1:50,1:2],"playerID")      </a:t>
            </a:r>
            <a:r>
              <a:rPr lang="en" sz="700">
                <a:solidFill>
                  <a:srgbClr val="6AA84F"/>
                </a:solidFill>
                <a:latin typeface="Lato"/>
                <a:ea typeface="Lato"/>
                <a:cs typeface="Lato"/>
                <a:sym typeface="Lato"/>
              </a:rPr>
              <a:t># If the player did now make top 50 for a category we will be making the na</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full_join(d10PID,d2bID[1:50,1:2],"playerID")      </a:t>
            </a:r>
            <a:r>
              <a:rPr lang="en" sz="700">
                <a:solidFill>
                  <a:srgbClr val="6AA84F"/>
                </a:solidFill>
                <a:latin typeface="Lato"/>
                <a:ea typeface="Lato"/>
                <a:cs typeface="Lato"/>
                <a:sym typeface="Lato"/>
              </a:rPr>
              <a:t># into a 0. If they did we will be making it into a 1</a:t>
            </a:r>
            <a:r>
              <a:rPr lang="en" sz="700">
                <a:latin typeface="Lato"/>
                <a:ea typeface="Lato"/>
                <a:cs typeface="Lato"/>
                <a:sym typeface="Lato"/>
              </a:rPr>
              <a:t>.</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full_join(d10PID,d3ID[1:50,1:2],"playerID")       </a:t>
            </a:r>
            <a:r>
              <a:rPr lang="en" sz="700">
                <a:solidFill>
                  <a:srgbClr val="6AA84F"/>
                </a:solidFill>
                <a:latin typeface="Lato"/>
                <a:ea typeface="Lato"/>
                <a:cs typeface="Lato"/>
                <a:sym typeface="Lato"/>
              </a:rPr>
              <a:t># We will tally up the stats for each player to see </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full_join(d10PID,d4aID[1:50,1:2],"playerID")     </a:t>
            </a:r>
            <a:r>
              <a:rPr lang="en" sz="700">
                <a:solidFill>
                  <a:srgbClr val="6AA84F"/>
                </a:solidFill>
                <a:latin typeface="Lato"/>
                <a:ea typeface="Lato"/>
                <a:cs typeface="Lato"/>
                <a:sym typeface="Lato"/>
              </a:rPr>
              <a:t> # Which good players were the most balanced.</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full_join(d10PID,d4bID[1:50,1:2],"playerID")      </a:t>
            </a:r>
            <a:r>
              <a:rPr lang="en" sz="700">
                <a:solidFill>
                  <a:srgbClr val="6AA84F"/>
                </a:solidFill>
                <a:latin typeface="Lato"/>
                <a:ea typeface="Lato"/>
                <a:cs typeface="Lato"/>
                <a:sym typeface="Lato"/>
              </a:rPr>
              <a:t># We favor those who are top 50 in multiple categories rather then</a:t>
            </a:r>
            <a:r>
              <a:rPr lang="en" sz="700">
                <a:latin typeface="Lato"/>
                <a:ea typeface="Lato"/>
                <a:cs typeface="Lato"/>
                <a:sym typeface="Lato"/>
              </a:rPr>
              <a:t>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full_join(d10PID,d7ID[1:50,1:2],"playerID")  </a:t>
            </a:r>
            <a:r>
              <a:rPr lang="en" sz="700">
                <a:solidFill>
                  <a:srgbClr val="6AA84F"/>
                </a:solidFill>
                <a:latin typeface="Lato"/>
                <a:ea typeface="Lato"/>
                <a:cs typeface="Lato"/>
                <a:sym typeface="Lato"/>
              </a:rPr>
              <a:t>     # Those who are only number one in a category </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full_join(d10PID,d8ID[1:50,1:2],"playerID")</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d10PID[,2:9][!is.na(d10PID[,2:9])] &lt;- 1                     </a:t>
            </a:r>
            <a:r>
              <a:rPr lang="en" sz="700">
                <a:solidFill>
                  <a:srgbClr val="6AA84F"/>
                </a:solidFill>
                <a:latin typeface="Lato"/>
                <a:ea typeface="Lato"/>
                <a:cs typeface="Lato"/>
                <a:sym typeface="Lato"/>
              </a:rPr>
              <a:t># Make one if they are in top 50 for each category</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d10PID[,2:9][is.na(d10PID[,2:9])] &lt;- 0                   </a:t>
            </a:r>
            <a:r>
              <a:rPr lang="en" sz="700">
                <a:solidFill>
                  <a:srgbClr val="6AA84F"/>
                </a:solidFill>
                <a:latin typeface="Lato"/>
                <a:ea typeface="Lato"/>
                <a:cs typeface="Lato"/>
                <a:sym typeface="Lato"/>
              </a:rPr>
              <a:t>   # Make zero if they are not in top 50 </a:t>
            </a:r>
            <a:endParaRPr sz="700">
              <a:solidFill>
                <a:srgbClr val="6AA84F"/>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cbind(d10PID, "Top" = rowSums(d10PID[,2:9])) %&gt;%    </a:t>
            </a:r>
            <a:r>
              <a:rPr lang="en" sz="700">
                <a:solidFill>
                  <a:srgbClr val="6AA84F"/>
                </a:solidFill>
                <a:latin typeface="Lato"/>
                <a:ea typeface="Lato"/>
                <a:cs typeface="Lato"/>
                <a:sym typeface="Lato"/>
              </a:rPr>
              <a:t> # Use cbind to sum up the rows of ones for each player</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select(playerID,"Top")                                                                                                </a:t>
            </a:r>
            <a:r>
              <a:rPr lang="en" sz="700">
                <a:solidFill>
                  <a:srgbClr val="6AA84F"/>
                </a:solidFill>
                <a:latin typeface="Lato"/>
                <a:ea typeface="Lato"/>
                <a:cs typeface="Lato"/>
                <a:sym typeface="Lato"/>
              </a:rPr>
              <a:t>  # Only keep the player ID and the summation of the Top 50s</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d10PID &lt;- left_join(d10PID,d9ID,"playerID")                                             </a:t>
            </a:r>
            <a:r>
              <a:rPr lang="en" sz="700">
                <a:solidFill>
                  <a:srgbClr val="6AA84F"/>
                </a:solidFill>
                <a:latin typeface="Lato"/>
                <a:ea typeface="Lato"/>
                <a:cs typeface="Lato"/>
                <a:sym typeface="Lato"/>
              </a:rPr>
              <a:t>  # Combine the dataset with the file that has their ages and position</a:t>
            </a:r>
            <a:endParaRPr sz="200">
              <a:solidFill>
                <a:srgbClr val="6AA84F"/>
              </a:solidFill>
              <a:latin typeface="Lato"/>
              <a:ea typeface="Lato"/>
              <a:cs typeface="Lato"/>
              <a:sym typeface="Lato"/>
            </a:endParaRPr>
          </a:p>
        </p:txBody>
      </p:sp>
      <p:pic>
        <p:nvPicPr>
          <p:cNvPr id="212" name="Google Shape;212;p29"/>
          <p:cNvPicPr preferRelativeResize="0"/>
          <p:nvPr/>
        </p:nvPicPr>
        <p:blipFill rotWithShape="1">
          <a:blip r:embed="rId3">
            <a:alphaModFix/>
          </a:blip>
          <a:srcRect b="67827" l="-27564" r="52477" t="0"/>
          <a:stretch/>
        </p:blipFill>
        <p:spPr>
          <a:xfrm>
            <a:off x="6105050" y="554275"/>
            <a:ext cx="1428675" cy="1146500"/>
          </a:xfrm>
          <a:prstGeom prst="rect">
            <a:avLst/>
          </a:prstGeom>
          <a:noFill/>
          <a:ln>
            <a:noFill/>
          </a:ln>
        </p:spPr>
      </p:pic>
      <p:cxnSp>
        <p:nvCxnSpPr>
          <p:cNvPr id="213" name="Google Shape;213;p29"/>
          <p:cNvCxnSpPr/>
          <p:nvPr/>
        </p:nvCxnSpPr>
        <p:spPr>
          <a:xfrm>
            <a:off x="3509675" y="1543050"/>
            <a:ext cx="2827200" cy="10200"/>
          </a:xfrm>
          <a:prstGeom prst="straightConnector1">
            <a:avLst/>
          </a:prstGeom>
          <a:noFill/>
          <a:ln cap="flat" cmpd="sng" w="9525">
            <a:solidFill>
              <a:schemeClr val="dk2"/>
            </a:solidFill>
            <a:prstDash val="solid"/>
            <a:round/>
            <a:headEnd len="med" w="med" type="none"/>
            <a:tailEnd len="med" w="med" type="triangle"/>
          </a:ln>
        </p:spPr>
      </p:cxnSp>
      <p:pic>
        <p:nvPicPr>
          <p:cNvPr id="214" name="Google Shape;214;p29"/>
          <p:cNvPicPr preferRelativeResize="0"/>
          <p:nvPr/>
        </p:nvPicPr>
        <p:blipFill rotWithShape="1">
          <a:blip r:embed="rId4">
            <a:alphaModFix/>
          </a:blip>
          <a:srcRect b="67560" l="4123" r="6431" t="0"/>
          <a:stretch/>
        </p:blipFill>
        <p:spPr>
          <a:xfrm>
            <a:off x="5091475" y="1783050"/>
            <a:ext cx="3696299" cy="1052525"/>
          </a:xfrm>
          <a:prstGeom prst="rect">
            <a:avLst/>
          </a:prstGeom>
          <a:noFill/>
          <a:ln>
            <a:noFill/>
          </a:ln>
        </p:spPr>
      </p:pic>
      <p:cxnSp>
        <p:nvCxnSpPr>
          <p:cNvPr id="215" name="Google Shape;215;p29"/>
          <p:cNvCxnSpPr/>
          <p:nvPr/>
        </p:nvCxnSpPr>
        <p:spPr>
          <a:xfrm flipH="1" rot="10800000">
            <a:off x="4145050" y="2712825"/>
            <a:ext cx="786600" cy="10200"/>
          </a:xfrm>
          <a:prstGeom prst="straightConnector1">
            <a:avLst/>
          </a:prstGeom>
          <a:noFill/>
          <a:ln cap="flat" cmpd="sng" w="9525">
            <a:solidFill>
              <a:schemeClr val="dk2"/>
            </a:solidFill>
            <a:prstDash val="solid"/>
            <a:round/>
            <a:headEnd len="med" w="med" type="none"/>
            <a:tailEnd len="med" w="med" type="triangle"/>
          </a:ln>
        </p:spPr>
      </p:cxnSp>
      <p:pic>
        <p:nvPicPr>
          <p:cNvPr id="216" name="Google Shape;216;p29"/>
          <p:cNvPicPr preferRelativeResize="0"/>
          <p:nvPr/>
        </p:nvPicPr>
        <p:blipFill rotWithShape="1">
          <a:blip r:embed="rId5">
            <a:alphaModFix/>
          </a:blip>
          <a:srcRect b="47221" l="3761" r="10172" t="0"/>
          <a:stretch/>
        </p:blipFill>
        <p:spPr>
          <a:xfrm>
            <a:off x="5091475" y="3065375"/>
            <a:ext cx="3696300" cy="810075"/>
          </a:xfrm>
          <a:prstGeom prst="rect">
            <a:avLst/>
          </a:prstGeom>
          <a:noFill/>
          <a:ln>
            <a:noFill/>
          </a:ln>
        </p:spPr>
      </p:pic>
      <p:cxnSp>
        <p:nvCxnSpPr>
          <p:cNvPr id="217" name="Google Shape;217;p29"/>
          <p:cNvCxnSpPr/>
          <p:nvPr/>
        </p:nvCxnSpPr>
        <p:spPr>
          <a:xfrm>
            <a:off x="3741650" y="3852575"/>
            <a:ext cx="1068900" cy="0"/>
          </a:xfrm>
          <a:prstGeom prst="straightConnector1">
            <a:avLst/>
          </a:prstGeom>
          <a:noFill/>
          <a:ln cap="flat" cmpd="sng" w="9525">
            <a:solidFill>
              <a:schemeClr val="dk2"/>
            </a:solidFill>
            <a:prstDash val="solid"/>
            <a:round/>
            <a:headEnd len="med" w="med" type="none"/>
            <a:tailEnd len="med" w="med" type="triangle"/>
          </a:ln>
        </p:spPr>
      </p:cxnSp>
      <p:pic>
        <p:nvPicPr>
          <p:cNvPr id="218" name="Google Shape;218;p29"/>
          <p:cNvPicPr preferRelativeResize="0"/>
          <p:nvPr/>
        </p:nvPicPr>
        <p:blipFill rotWithShape="1">
          <a:blip r:embed="rId6">
            <a:alphaModFix/>
          </a:blip>
          <a:srcRect b="46915" l="0" r="17938" t="0"/>
          <a:stretch/>
        </p:blipFill>
        <p:spPr>
          <a:xfrm>
            <a:off x="5777250" y="3983700"/>
            <a:ext cx="2169925" cy="1052525"/>
          </a:xfrm>
          <a:prstGeom prst="rect">
            <a:avLst/>
          </a:prstGeom>
          <a:noFill/>
          <a:ln>
            <a:noFill/>
          </a:ln>
        </p:spPr>
      </p:pic>
      <p:cxnSp>
        <p:nvCxnSpPr>
          <p:cNvPr id="219" name="Google Shape;219;p29"/>
          <p:cNvCxnSpPr/>
          <p:nvPr/>
        </p:nvCxnSpPr>
        <p:spPr>
          <a:xfrm flipH="1" rot="10800000">
            <a:off x="4941800" y="4629025"/>
            <a:ext cx="585000" cy="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idx="1" type="body"/>
          </p:nvPr>
        </p:nvSpPr>
        <p:spPr>
          <a:xfrm>
            <a:off x="0" y="107032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solidFill>
                <a:srgbClr val="000000"/>
              </a:solidFill>
            </a:endParaRPr>
          </a:p>
          <a:p>
            <a:pPr indent="0" lvl="0" marL="0" rtl="0" algn="l">
              <a:lnSpc>
                <a:spcPct val="100000"/>
              </a:lnSpc>
              <a:spcBef>
                <a:spcPts val="0"/>
              </a:spcBef>
              <a:spcAft>
                <a:spcPts val="0"/>
              </a:spcAft>
              <a:buNone/>
            </a:pPr>
            <a:r>
              <a:rPr lang="en" sz="700">
                <a:solidFill>
                  <a:srgbClr val="000000"/>
                </a:solidFill>
              </a:rPr>
              <a:t>                               </a:t>
            </a:r>
            <a:r>
              <a:rPr lang="en" sz="700">
                <a:solidFill>
                  <a:srgbClr val="FF0000"/>
                </a:solidFill>
              </a:rPr>
              <a:t># Best/Balanced Players</a:t>
            </a:r>
            <a:endParaRPr sz="700">
              <a:solidFill>
                <a:srgbClr val="FF0000"/>
              </a:solidFill>
            </a:endParaRPr>
          </a:p>
          <a:p>
            <a:pPr indent="0" lvl="0" marL="0" rtl="0" algn="l">
              <a:lnSpc>
                <a:spcPct val="100000"/>
              </a:lnSpc>
              <a:spcBef>
                <a:spcPts val="0"/>
              </a:spcBef>
              <a:spcAft>
                <a:spcPts val="0"/>
              </a:spcAft>
              <a:buNone/>
            </a:pPr>
            <a:r>
              <a:rPr lang="en" sz="700">
                <a:solidFill>
                  <a:srgbClr val="FF0000"/>
                </a:solidFill>
              </a:rPr>
              <a:t># Centers</a:t>
            </a:r>
            <a:endParaRPr sz="700">
              <a:solidFill>
                <a:srgbClr val="FF0000"/>
              </a:solidFill>
            </a:endParaRPr>
          </a:p>
          <a:p>
            <a:pPr indent="0" lvl="0" marL="0" rtl="0" algn="l">
              <a:lnSpc>
                <a:spcPct val="100000"/>
              </a:lnSpc>
              <a:spcBef>
                <a:spcPts val="0"/>
              </a:spcBef>
              <a:spcAft>
                <a:spcPts val="0"/>
              </a:spcAft>
              <a:buNone/>
            </a:pPr>
            <a:r>
              <a:rPr lang="en" sz="700">
                <a:solidFill>
                  <a:srgbClr val="000000"/>
                </a:solidFill>
              </a:rPr>
              <a:t>d10CID &lt;- d10PID %&gt;%                                        </a:t>
            </a:r>
            <a:r>
              <a:rPr lang="en" sz="700">
                <a:solidFill>
                  <a:srgbClr val="6AA84F"/>
                </a:solidFill>
              </a:rPr>
              <a:t># Assign d10pID to d10CID (C stands for center)</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filter(pos == "Center", Age &lt;= 27) %&gt;%      </a:t>
            </a:r>
            <a:r>
              <a:rPr lang="en" sz="700">
                <a:solidFill>
                  <a:srgbClr val="6AA84F"/>
                </a:solidFill>
              </a:rPr>
              <a:t># Only use centers and those ages of 27 and lower (Found in part 9)</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arrange(desc(Top)) %&gt;%                                     </a:t>
            </a:r>
            <a:r>
              <a:rPr lang="en" sz="700">
                <a:solidFill>
                  <a:srgbClr val="6AA84F"/>
                </a:solidFill>
              </a:rPr>
              <a:t> # Arrange by the most top 50</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head(3) %&gt;%                                                               </a:t>
            </a:r>
            <a:r>
              <a:rPr lang="en" sz="700">
                <a:solidFill>
                  <a:srgbClr val="6AA84F"/>
                </a:solidFill>
              </a:rPr>
              <a:t># Only keep Top 3</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select(playerID,pos)                                               </a:t>
            </a:r>
            <a:r>
              <a:rPr lang="en" sz="700">
                <a:solidFill>
                  <a:srgbClr val="6AA84F"/>
                </a:solidFill>
              </a:rPr>
              <a:t># Only keep the variables playerID and Position</a:t>
            </a:r>
            <a:endParaRPr sz="700">
              <a:solidFill>
                <a:srgbClr val="6AA84F"/>
              </a:solidFill>
            </a:endParaRPr>
          </a:p>
          <a:p>
            <a:pPr indent="0" lvl="0" marL="0" rtl="0" algn="l">
              <a:lnSpc>
                <a:spcPct val="100000"/>
              </a:lnSpc>
              <a:spcBef>
                <a:spcPts val="0"/>
              </a:spcBef>
              <a:spcAft>
                <a:spcPts val="0"/>
              </a:spcAft>
              <a:buNone/>
            </a:pPr>
            <a:r>
              <a:t/>
            </a:r>
            <a:endParaRPr sz="700">
              <a:solidFill>
                <a:srgbClr val="000000"/>
              </a:solidFill>
            </a:endParaRPr>
          </a:p>
          <a:p>
            <a:pPr indent="0" lvl="0" marL="0" rtl="0" algn="l">
              <a:lnSpc>
                <a:spcPct val="100000"/>
              </a:lnSpc>
              <a:spcBef>
                <a:spcPts val="0"/>
              </a:spcBef>
              <a:spcAft>
                <a:spcPts val="0"/>
              </a:spcAft>
              <a:buNone/>
            </a:pPr>
            <a:r>
              <a:rPr lang="en" sz="700">
                <a:solidFill>
                  <a:srgbClr val="FF0000"/>
                </a:solidFill>
              </a:rPr>
              <a:t># Left Wings</a:t>
            </a:r>
            <a:endParaRPr sz="700">
              <a:solidFill>
                <a:srgbClr val="FF0000"/>
              </a:solidFill>
            </a:endParaRPr>
          </a:p>
          <a:p>
            <a:pPr indent="0" lvl="0" marL="0" rtl="0" algn="l">
              <a:lnSpc>
                <a:spcPct val="100000"/>
              </a:lnSpc>
              <a:spcBef>
                <a:spcPts val="0"/>
              </a:spcBef>
              <a:spcAft>
                <a:spcPts val="0"/>
              </a:spcAft>
              <a:buNone/>
            </a:pPr>
            <a:r>
              <a:rPr lang="en" sz="700">
                <a:solidFill>
                  <a:srgbClr val="000000"/>
                </a:solidFill>
              </a:rPr>
              <a:t>d10LWID &lt;- d10PID %&gt;%                                       </a:t>
            </a:r>
            <a:r>
              <a:rPr lang="en" sz="700">
                <a:solidFill>
                  <a:srgbClr val="6AA84F"/>
                </a:solidFill>
              </a:rPr>
              <a:t>  # Assign d10pID to d10LWID (LW stands for Left Wing)</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filter(pos == "Left Wing", Age &lt;= 27) %&gt;%    </a:t>
            </a:r>
            <a:r>
              <a:rPr lang="en" sz="700">
                <a:solidFill>
                  <a:srgbClr val="6AA84F"/>
                </a:solidFill>
              </a:rPr>
              <a:t># Only use centers and those ages of 27 and lower (Found in part 9)</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arrange(desc(Top)) %&gt;%                                           </a:t>
            </a:r>
            <a:r>
              <a:rPr lang="en" sz="700">
                <a:solidFill>
                  <a:srgbClr val="6AA84F"/>
                </a:solidFill>
              </a:rPr>
              <a:t># Arrange by the most top 50</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head(3) %&gt;%                                             </a:t>
            </a:r>
            <a:r>
              <a:rPr lang="en" sz="700">
                <a:solidFill>
                  <a:srgbClr val="6AA84F"/>
                </a:solidFill>
              </a:rPr>
              <a:t>                       # Only keep Top 3</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select(playerID,pos)                                 </a:t>
            </a:r>
            <a:r>
              <a:rPr lang="en" sz="700">
                <a:solidFill>
                  <a:srgbClr val="6AA84F"/>
                </a:solidFill>
              </a:rPr>
              <a:t>                    #  Only keep the variables playerID and Position</a:t>
            </a:r>
            <a:endParaRPr sz="700">
              <a:solidFill>
                <a:srgbClr val="6AA84F"/>
              </a:solidFill>
            </a:endParaRPr>
          </a:p>
          <a:p>
            <a:pPr indent="0" lvl="0" marL="0" rtl="0" algn="l">
              <a:lnSpc>
                <a:spcPct val="100000"/>
              </a:lnSpc>
              <a:spcBef>
                <a:spcPts val="0"/>
              </a:spcBef>
              <a:spcAft>
                <a:spcPts val="0"/>
              </a:spcAft>
              <a:buNone/>
            </a:pPr>
            <a:r>
              <a:t/>
            </a:r>
            <a:endParaRPr sz="700">
              <a:solidFill>
                <a:srgbClr val="000000"/>
              </a:solidFill>
            </a:endParaRPr>
          </a:p>
          <a:p>
            <a:pPr indent="0" lvl="0" marL="0" rtl="0" algn="l">
              <a:lnSpc>
                <a:spcPct val="100000"/>
              </a:lnSpc>
              <a:spcBef>
                <a:spcPts val="0"/>
              </a:spcBef>
              <a:spcAft>
                <a:spcPts val="0"/>
              </a:spcAft>
              <a:buNone/>
            </a:pPr>
            <a:r>
              <a:rPr lang="en" sz="700">
                <a:solidFill>
                  <a:srgbClr val="FF0000"/>
                </a:solidFill>
              </a:rPr>
              <a:t># Right Wings</a:t>
            </a:r>
            <a:endParaRPr sz="700">
              <a:solidFill>
                <a:srgbClr val="FF0000"/>
              </a:solidFill>
            </a:endParaRPr>
          </a:p>
          <a:p>
            <a:pPr indent="0" lvl="0" marL="0" rtl="0" algn="l">
              <a:lnSpc>
                <a:spcPct val="100000"/>
              </a:lnSpc>
              <a:spcBef>
                <a:spcPts val="0"/>
              </a:spcBef>
              <a:spcAft>
                <a:spcPts val="0"/>
              </a:spcAft>
              <a:buNone/>
            </a:pPr>
            <a:r>
              <a:rPr lang="en" sz="700">
                <a:solidFill>
                  <a:srgbClr val="000000"/>
                </a:solidFill>
              </a:rPr>
              <a:t>d10RWID &lt;- d10PID %&gt;%                                           </a:t>
            </a:r>
            <a:r>
              <a:rPr lang="en" sz="700">
                <a:solidFill>
                  <a:srgbClr val="6AA84F"/>
                </a:solidFill>
              </a:rPr>
              <a:t> # Assign d10pID to d10RWID (RW stands for Right Wing)</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filter(pos == "Right Wing", Age &lt;= 27) %&gt;% </a:t>
            </a:r>
            <a:r>
              <a:rPr lang="en" sz="700">
                <a:solidFill>
                  <a:srgbClr val="6AA84F"/>
                </a:solidFill>
              </a:rPr>
              <a:t>    # Only use centers and those ages of 27 and lower (Found in part 9)</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arrange(desc(Top)) %&gt;%</a:t>
            </a:r>
            <a:r>
              <a:rPr lang="en" sz="700">
                <a:solidFill>
                  <a:srgbClr val="6AA84F"/>
                </a:solidFill>
              </a:rPr>
              <a:t>                                               # Arrange by the most top 50</a:t>
            </a:r>
            <a:endParaRPr sz="700">
              <a:solidFill>
                <a:srgbClr val="6AA84F"/>
              </a:solidFill>
            </a:endParaRPr>
          </a:p>
          <a:p>
            <a:pPr indent="0" lvl="0" marL="0" rtl="0" algn="l">
              <a:lnSpc>
                <a:spcPct val="100000"/>
              </a:lnSpc>
              <a:spcBef>
                <a:spcPts val="0"/>
              </a:spcBef>
              <a:spcAft>
                <a:spcPts val="0"/>
              </a:spcAft>
              <a:buNone/>
            </a:pPr>
            <a:r>
              <a:rPr lang="en" sz="700">
                <a:solidFill>
                  <a:srgbClr val="6AA84F"/>
                </a:solidFill>
              </a:rPr>
              <a:t>  </a:t>
            </a:r>
            <a:r>
              <a:rPr lang="en" sz="700">
                <a:solidFill>
                  <a:srgbClr val="000000"/>
                </a:solidFill>
              </a:rPr>
              <a:t>head(3) %&gt;%      </a:t>
            </a:r>
            <a:r>
              <a:rPr lang="en" sz="700">
                <a:solidFill>
                  <a:srgbClr val="6AA84F"/>
                </a:solidFill>
              </a:rPr>
              <a:t>                                                                  # Only keep Top 3</a:t>
            </a:r>
            <a:endParaRPr sz="700">
              <a:solidFill>
                <a:srgbClr val="6AA84F"/>
              </a:solidFill>
            </a:endParaRPr>
          </a:p>
          <a:p>
            <a:pPr indent="0" lvl="0" marL="0" rtl="0" algn="l">
              <a:lnSpc>
                <a:spcPct val="100000"/>
              </a:lnSpc>
              <a:spcBef>
                <a:spcPts val="0"/>
              </a:spcBef>
              <a:spcAft>
                <a:spcPts val="0"/>
              </a:spcAft>
              <a:buNone/>
            </a:pPr>
            <a:r>
              <a:rPr lang="en" sz="700">
                <a:solidFill>
                  <a:srgbClr val="262626"/>
                </a:solidFill>
              </a:rPr>
              <a:t>  select(playerID,pos)</a:t>
            </a:r>
            <a:r>
              <a:rPr lang="en" sz="700">
                <a:solidFill>
                  <a:srgbClr val="6AA84F"/>
                </a:solidFill>
              </a:rPr>
              <a:t>                                                        # Only keep the variables playerID and Position</a:t>
            </a:r>
            <a:endParaRPr sz="700">
              <a:solidFill>
                <a:srgbClr val="6AA84F"/>
              </a:solidFill>
            </a:endParaRPr>
          </a:p>
          <a:p>
            <a:pPr indent="0" lvl="0" marL="0" rtl="0" algn="l">
              <a:lnSpc>
                <a:spcPct val="100000"/>
              </a:lnSpc>
              <a:spcBef>
                <a:spcPts val="0"/>
              </a:spcBef>
              <a:spcAft>
                <a:spcPts val="0"/>
              </a:spcAft>
              <a:buNone/>
            </a:pPr>
            <a:r>
              <a:t/>
            </a:r>
            <a:endParaRPr sz="700">
              <a:solidFill>
                <a:srgbClr val="000000"/>
              </a:solidFill>
            </a:endParaRPr>
          </a:p>
          <a:p>
            <a:pPr indent="0" lvl="0" marL="0" rtl="0" algn="l">
              <a:lnSpc>
                <a:spcPct val="100000"/>
              </a:lnSpc>
              <a:spcBef>
                <a:spcPts val="0"/>
              </a:spcBef>
              <a:spcAft>
                <a:spcPts val="0"/>
              </a:spcAft>
              <a:buNone/>
            </a:pPr>
            <a:r>
              <a:rPr lang="en" sz="700">
                <a:solidFill>
                  <a:srgbClr val="FF0000"/>
                </a:solidFill>
              </a:rPr>
              <a:t># Defense</a:t>
            </a:r>
            <a:endParaRPr sz="700">
              <a:solidFill>
                <a:srgbClr val="FF0000"/>
              </a:solidFill>
            </a:endParaRPr>
          </a:p>
          <a:p>
            <a:pPr indent="0" lvl="0" marL="0" rtl="0" algn="l">
              <a:lnSpc>
                <a:spcPct val="100000"/>
              </a:lnSpc>
              <a:spcBef>
                <a:spcPts val="0"/>
              </a:spcBef>
              <a:spcAft>
                <a:spcPts val="0"/>
              </a:spcAft>
              <a:buNone/>
            </a:pPr>
            <a:r>
              <a:rPr lang="en" sz="700">
                <a:solidFill>
                  <a:srgbClr val="000000"/>
                </a:solidFill>
              </a:rPr>
              <a:t>d10DID &lt;- d10PID %&gt;%                                           </a:t>
            </a:r>
            <a:r>
              <a:rPr lang="en" sz="700">
                <a:solidFill>
                  <a:srgbClr val="6AA84F"/>
                </a:solidFill>
              </a:rPr>
              <a:t># Assign d10pID to d10DID (D stands for Defense)</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filter(pos == "Defense", Age &lt;= 27) %&gt;%</a:t>
            </a:r>
            <a:r>
              <a:rPr lang="en" sz="700">
                <a:solidFill>
                  <a:srgbClr val="6AA84F"/>
                </a:solidFill>
              </a:rPr>
              <a:t>       # Only use centers and those ages of 27 and lower (Found in part 9)</a:t>
            </a:r>
            <a:endParaRPr sz="700">
              <a:solidFill>
                <a:srgbClr val="6AA84F"/>
              </a:solidFill>
            </a:endParaRPr>
          </a:p>
          <a:p>
            <a:pPr indent="0" lvl="0" marL="0" rtl="0" algn="l">
              <a:lnSpc>
                <a:spcPct val="100000"/>
              </a:lnSpc>
              <a:spcBef>
                <a:spcPts val="0"/>
              </a:spcBef>
              <a:spcAft>
                <a:spcPts val="0"/>
              </a:spcAft>
              <a:buNone/>
            </a:pPr>
            <a:r>
              <a:rPr lang="en" sz="700">
                <a:solidFill>
                  <a:srgbClr val="6AA84F"/>
                </a:solidFill>
              </a:rPr>
              <a:t> </a:t>
            </a:r>
            <a:r>
              <a:rPr lang="en" sz="700">
                <a:solidFill>
                  <a:srgbClr val="000000"/>
                </a:solidFill>
              </a:rPr>
              <a:t> arrange(desc(Top)) %&gt;%  </a:t>
            </a:r>
            <a:r>
              <a:rPr lang="en" sz="700">
                <a:solidFill>
                  <a:srgbClr val="6AA84F"/>
                </a:solidFill>
              </a:rPr>
              <a:t>                                        # Arrange by the most top 50</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head(6) %&gt;%   </a:t>
            </a:r>
            <a:r>
              <a:rPr lang="en" sz="700">
                <a:solidFill>
                  <a:srgbClr val="6AA84F"/>
                </a:solidFill>
              </a:rPr>
              <a:t>                                                                # Only keep Top 6</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  select(playerID,pos)    </a:t>
            </a:r>
            <a:r>
              <a:rPr lang="en" sz="700">
                <a:solidFill>
                  <a:srgbClr val="6AA84F"/>
                </a:solidFill>
              </a:rPr>
              <a:t>                                               # Only keep the variables playerID and Position</a:t>
            </a:r>
            <a:endParaRPr sz="700">
              <a:solidFill>
                <a:srgbClr val="6AA84F"/>
              </a:solidFill>
            </a:endParaRPr>
          </a:p>
          <a:p>
            <a:pPr indent="0" lvl="0" marL="0" rtl="0" algn="l">
              <a:lnSpc>
                <a:spcPct val="100000"/>
              </a:lnSpc>
              <a:spcBef>
                <a:spcPts val="0"/>
              </a:spcBef>
              <a:spcAft>
                <a:spcPts val="0"/>
              </a:spcAft>
              <a:buNone/>
            </a:pPr>
            <a:r>
              <a:t/>
            </a:r>
            <a:endParaRPr sz="700">
              <a:solidFill>
                <a:srgbClr val="000000"/>
              </a:solidFill>
            </a:endParaRPr>
          </a:p>
          <a:p>
            <a:pPr indent="0" lvl="0" marL="0" rtl="0" algn="l">
              <a:lnSpc>
                <a:spcPct val="100000"/>
              </a:lnSpc>
              <a:spcBef>
                <a:spcPts val="0"/>
              </a:spcBef>
              <a:spcAft>
                <a:spcPts val="0"/>
              </a:spcAft>
              <a:buNone/>
            </a:pPr>
            <a:r>
              <a:rPr lang="en" sz="700">
                <a:solidFill>
                  <a:srgbClr val="FF0000"/>
                </a:solidFill>
              </a:rPr>
              <a:t># First Goalie </a:t>
            </a:r>
            <a:endParaRPr sz="700">
              <a:solidFill>
                <a:srgbClr val="FF0000"/>
              </a:solidFill>
            </a:endParaRPr>
          </a:p>
          <a:p>
            <a:pPr indent="0" lvl="0" marL="0" rtl="0" algn="l">
              <a:lnSpc>
                <a:spcPct val="100000"/>
              </a:lnSpc>
              <a:spcBef>
                <a:spcPts val="0"/>
              </a:spcBef>
              <a:spcAft>
                <a:spcPts val="0"/>
              </a:spcAft>
              <a:buNone/>
            </a:pPr>
            <a:r>
              <a:rPr lang="en" sz="700">
                <a:solidFill>
                  <a:srgbClr val="000000"/>
                </a:solidFill>
              </a:rPr>
              <a:t>d10G1ID &lt;- d6aID[1,1]                                   </a:t>
            </a:r>
            <a:r>
              <a:rPr lang="en" sz="700">
                <a:solidFill>
                  <a:srgbClr val="6AA84F"/>
                </a:solidFill>
              </a:rPr>
              <a:t>      # Find the goalie with the most wins</a:t>
            </a:r>
            <a:endParaRPr sz="700">
              <a:solidFill>
                <a:srgbClr val="6AA84F"/>
              </a:solidFill>
            </a:endParaRPr>
          </a:p>
          <a:p>
            <a:pPr indent="0" lvl="0" marL="0" rtl="0" algn="l">
              <a:lnSpc>
                <a:spcPct val="100000"/>
              </a:lnSpc>
              <a:spcBef>
                <a:spcPts val="0"/>
              </a:spcBef>
              <a:spcAft>
                <a:spcPts val="0"/>
              </a:spcAft>
              <a:buNone/>
            </a:pPr>
            <a:r>
              <a:rPr lang="en" sz="700">
                <a:solidFill>
                  <a:srgbClr val="000000"/>
                </a:solidFill>
              </a:rPr>
              <a:t>d10G1ID[1,2]&lt;- "Goalie"                                  </a:t>
            </a:r>
            <a:r>
              <a:rPr lang="en" sz="700">
                <a:solidFill>
                  <a:srgbClr val="6AA84F"/>
                </a:solidFill>
              </a:rPr>
              <a:t>   # Assign Position to Goalie`</a:t>
            </a:r>
            <a:endParaRPr sz="700">
              <a:solidFill>
                <a:srgbClr val="6AA84F"/>
              </a:solidFill>
            </a:endParaRPr>
          </a:p>
          <a:p>
            <a:pPr indent="0" lvl="0" marL="0" rtl="0" algn="l">
              <a:spcBef>
                <a:spcPts val="0"/>
              </a:spcBef>
              <a:spcAft>
                <a:spcPts val="1600"/>
              </a:spcAft>
              <a:buNone/>
            </a:pPr>
            <a:r>
              <a:t/>
            </a:r>
            <a:endParaRPr sz="1800"/>
          </a:p>
        </p:txBody>
      </p:sp>
      <p:sp>
        <p:nvSpPr>
          <p:cNvPr id="225" name="Google Shape;225;p30"/>
          <p:cNvSpPr txBox="1"/>
          <p:nvPr/>
        </p:nvSpPr>
        <p:spPr>
          <a:xfrm>
            <a:off x="5062850" y="1331250"/>
            <a:ext cx="58092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solidFill>
                  <a:srgbClr val="FF0000"/>
                </a:solidFill>
                <a:latin typeface="Lato"/>
                <a:ea typeface="Lato"/>
                <a:cs typeface="Lato"/>
                <a:sym typeface="Lato"/>
              </a:rPr>
              <a:t># Second Goalie</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d10G2ID &lt;- d6bID[1,1]                                       </a:t>
            </a:r>
            <a:r>
              <a:rPr lang="en" sz="700">
                <a:solidFill>
                  <a:srgbClr val="6AA84F"/>
                </a:solidFill>
                <a:latin typeface="Lato"/>
                <a:ea typeface="Lato"/>
                <a:cs typeface="Lato"/>
                <a:sym typeface="Lato"/>
              </a:rPr>
              <a:t> # Find the goalie with the highest save Percent</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d10G2ID[1,2]&lt;- "Goalie"                                     </a:t>
            </a:r>
            <a:r>
              <a:rPr lang="en" sz="700">
                <a:solidFill>
                  <a:srgbClr val="6AA84F"/>
                </a:solidFill>
                <a:latin typeface="Lato"/>
                <a:ea typeface="Lato"/>
                <a:cs typeface="Lato"/>
                <a:sym typeface="Lato"/>
              </a:rPr>
              <a:t># Assign Position to Goalie</a:t>
            </a:r>
            <a:endParaRPr sz="700">
              <a:solidFill>
                <a:srgbClr val="6AA84F"/>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solidFill>
                  <a:srgbClr val="FF0000"/>
                </a:solidFill>
                <a:latin typeface="Lato"/>
                <a:ea typeface="Lato"/>
                <a:cs typeface="Lato"/>
                <a:sym typeface="Lato"/>
              </a:rPr>
              <a:t># Coach</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d10ID &lt;- d5[1,1]                                       </a:t>
            </a:r>
            <a:r>
              <a:rPr lang="en" sz="700">
                <a:solidFill>
                  <a:srgbClr val="6AA84F"/>
                </a:solidFill>
                <a:latin typeface="Lato"/>
                <a:ea typeface="Lato"/>
                <a:cs typeface="Lato"/>
                <a:sym typeface="Lato"/>
              </a:rPr>
              <a:t>     # Find the best coach</a:t>
            </a:r>
            <a:endParaRPr sz="700">
              <a:solidFill>
                <a:srgbClr val="6AA84F"/>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solidFill>
                  <a:srgbClr val="FF0000"/>
                </a:solidFill>
                <a:latin typeface="Lato"/>
                <a:ea typeface="Lato"/>
                <a:cs typeface="Lato"/>
                <a:sym typeface="Lato"/>
              </a:rPr>
              <a:t># Team Roster</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 &lt;- d10CID[1:3,1:2]                                    </a:t>
            </a:r>
            <a:r>
              <a:rPr lang="en" sz="700">
                <a:solidFill>
                  <a:srgbClr val="6AA84F"/>
                </a:solidFill>
                <a:latin typeface="Lato"/>
                <a:ea typeface="Lato"/>
                <a:cs typeface="Lato"/>
                <a:sym typeface="Lato"/>
              </a:rPr>
              <a:t>  # Combine the data into one team Roster</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d10[4:6,1:2] &lt;- d10LWID[1:3,1:2] </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d10[7:9,1:2] &lt;- d10RWID[1:3,1:2]</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d10[10:15,1:2] &lt;- d10DID[1:6,1:2]</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d10[16,1:2] &lt;- d10G1ID</a:t>
            </a:r>
            <a:endParaRPr sz="700">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d10[17,1:2] &lt;- d10G2ID</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 &lt;- left_join(d10,                                                                           </a:t>
            </a:r>
            <a:r>
              <a:rPr lang="en" sz="700">
                <a:solidFill>
                  <a:srgbClr val="6AA84F"/>
                </a:solidFill>
                <a:latin typeface="Lato"/>
                <a:ea typeface="Lato"/>
                <a:cs typeface="Lato"/>
                <a:sym typeface="Lato"/>
              </a:rPr>
              <a:t> # Replace all player IDs with their actual names</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Players,"playerID") %&gt;%       </a:t>
            </a:r>
            <a:r>
              <a:rPr lang="en" sz="700">
                <a:solidFill>
                  <a:srgbClr val="6AA84F"/>
                </a:solidFill>
                <a:latin typeface="Lato"/>
                <a:ea typeface="Lato"/>
                <a:cs typeface="Lato"/>
                <a:sym typeface="Lato"/>
              </a:rPr>
              <a:t>                                                           # Combine players with d10</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  mutate(Name = paste(firstName,lastName)) %&gt;%</a:t>
            </a:r>
            <a:r>
              <a:rPr lang="en" sz="700">
                <a:solidFill>
                  <a:srgbClr val="6AA84F"/>
                </a:solidFill>
                <a:latin typeface="Lato"/>
                <a:ea typeface="Lato"/>
                <a:cs typeface="Lato"/>
                <a:sym typeface="Lato"/>
              </a:rPr>
              <a:t>        # Make a name column</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  select("Name" = Name, "Position" = pos)       </a:t>
            </a:r>
            <a:r>
              <a:rPr lang="en" sz="700">
                <a:solidFill>
                  <a:srgbClr val="6AA84F"/>
                </a:solidFill>
                <a:latin typeface="Lato"/>
                <a:ea typeface="Lato"/>
                <a:cs typeface="Lato"/>
                <a:sym typeface="Lato"/>
              </a:rPr>
              <a:t>                      # Only keep their name and Position </a:t>
            </a:r>
            <a:endParaRPr sz="700">
              <a:solidFill>
                <a:srgbClr val="6AA84F"/>
              </a:solidFill>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solidFill>
                  <a:srgbClr val="FF0000"/>
                </a:solidFill>
                <a:latin typeface="Lato"/>
                <a:ea typeface="Lato"/>
                <a:cs typeface="Lato"/>
                <a:sym typeface="Lato"/>
              </a:rPr>
              <a:t># Coach Roster</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d10[18,1] &lt;- d10ID                                     </a:t>
            </a:r>
            <a:r>
              <a:rPr lang="en" sz="700">
                <a:solidFill>
                  <a:srgbClr val="6AA84F"/>
                </a:solidFill>
                <a:latin typeface="Lato"/>
                <a:ea typeface="Lato"/>
                <a:cs typeface="Lato"/>
                <a:sym typeface="Lato"/>
              </a:rPr>
              <a:t>    # Add coach to roster</a:t>
            </a:r>
            <a:endParaRPr sz="700">
              <a:solidFill>
                <a:srgbClr val="6AA84F"/>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d10[18,2] &lt;- "Coach"</a:t>
            </a:r>
            <a:endParaRPr sz="7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a:p>
            <a:pPr indent="0" lvl="0" marL="0" rtl="0" algn="l">
              <a:spcBef>
                <a:spcPts val="0"/>
              </a:spcBef>
              <a:spcAft>
                <a:spcPts val="0"/>
              </a:spcAft>
              <a:buNone/>
            </a:pPr>
            <a:r>
              <a:rPr lang="en" sz="700">
                <a:solidFill>
                  <a:srgbClr val="FF0000"/>
                </a:solidFill>
                <a:latin typeface="Lato"/>
                <a:ea typeface="Lato"/>
                <a:cs typeface="Lato"/>
                <a:sym typeface="Lato"/>
              </a:rPr>
              <a:t># Display results</a:t>
            </a:r>
            <a:endParaRPr sz="700">
              <a:solidFill>
                <a:srgbClr val="FF0000"/>
              </a:solidFill>
              <a:latin typeface="Lato"/>
              <a:ea typeface="Lato"/>
              <a:cs typeface="Lato"/>
              <a:sym typeface="Lato"/>
            </a:endParaRPr>
          </a:p>
          <a:p>
            <a:pPr indent="0" lvl="0" marL="0" rtl="0" algn="l">
              <a:spcBef>
                <a:spcPts val="0"/>
              </a:spcBef>
              <a:spcAft>
                <a:spcPts val="0"/>
              </a:spcAft>
              <a:buNone/>
            </a:pPr>
            <a:r>
              <a:rPr lang="en" sz="700">
                <a:latin typeface="Lato"/>
                <a:ea typeface="Lato"/>
                <a:cs typeface="Lato"/>
                <a:sym typeface="Lato"/>
              </a:rPr>
              <a:t>head(d10,18)</a:t>
            </a:r>
            <a:endParaRPr sz="7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26" name="Google Shape;226;p30"/>
          <p:cNvSpPr txBox="1"/>
          <p:nvPr/>
        </p:nvSpPr>
        <p:spPr>
          <a:xfrm>
            <a:off x="72450" y="605125"/>
            <a:ext cx="75438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Who do we want on our team? (Code #2)</a:t>
            </a:r>
            <a:endParaRPr b="1" sz="26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50100" y="582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information told us?</a:t>
            </a:r>
            <a:endParaRPr/>
          </a:p>
        </p:txBody>
      </p:sp>
      <p:sp>
        <p:nvSpPr>
          <p:cNvPr id="232" name="Google Shape;232;p31"/>
          <p:cNvSpPr txBox="1"/>
          <p:nvPr>
            <p:ph idx="1" type="body"/>
          </p:nvPr>
        </p:nvSpPr>
        <p:spPr>
          <a:xfrm>
            <a:off x="89350" y="1858275"/>
            <a:ext cx="4055400" cy="35085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311150" lvl="0" marL="457200" rtl="0" algn="l">
              <a:spcBef>
                <a:spcPts val="1600"/>
              </a:spcBef>
              <a:spcAft>
                <a:spcPts val="0"/>
              </a:spcAft>
              <a:buSzPts val="1300"/>
              <a:buChar char="●"/>
            </a:pPr>
            <a:r>
              <a:rPr lang="en"/>
              <a:t>We chose to have three full lines which consist of three centers, three left wings, three right wings, six defensemen, two goalies and a coach</a:t>
            </a:r>
            <a:endParaRPr/>
          </a:p>
          <a:p>
            <a:pPr indent="-311150" lvl="0" marL="457200" rtl="0" algn="l">
              <a:spcBef>
                <a:spcPts val="0"/>
              </a:spcBef>
              <a:spcAft>
                <a:spcPts val="0"/>
              </a:spcAft>
              <a:buSzPts val="1300"/>
              <a:buChar char="●"/>
            </a:pPr>
            <a:r>
              <a:rPr lang="en"/>
              <a:t>We found that without the age requirement, our team would have changed a drastic amount. Only a few members would be the same.</a:t>
            </a:r>
            <a:endParaRPr/>
          </a:p>
          <a:p>
            <a:pPr indent="-311150" lvl="0" marL="457200" rtl="0" algn="l">
              <a:spcBef>
                <a:spcPts val="0"/>
              </a:spcBef>
              <a:spcAft>
                <a:spcPts val="0"/>
              </a:spcAft>
              <a:buSzPts val="1300"/>
              <a:buChar char="●"/>
            </a:pPr>
            <a:r>
              <a:rPr lang="en"/>
              <a:t>These are the top 18 players who we have found to be the most </a:t>
            </a:r>
            <a:r>
              <a:rPr b="1" lang="en"/>
              <a:t>balanced</a:t>
            </a:r>
            <a:r>
              <a:rPr lang="en"/>
              <a:t> </a:t>
            </a:r>
            <a:endParaRPr/>
          </a:p>
          <a:p>
            <a:pPr indent="0" lvl="0" marL="914400" rtl="0" algn="l">
              <a:spcBef>
                <a:spcPts val="1600"/>
              </a:spcBef>
              <a:spcAft>
                <a:spcPts val="1600"/>
              </a:spcAft>
              <a:buNone/>
            </a:pPr>
            <a:r>
              <a:t/>
            </a:r>
            <a:endParaRPr/>
          </a:p>
        </p:txBody>
      </p:sp>
      <p:pic>
        <p:nvPicPr>
          <p:cNvPr id="233" name="Google Shape;233;p31"/>
          <p:cNvPicPr preferRelativeResize="0"/>
          <p:nvPr/>
        </p:nvPicPr>
        <p:blipFill>
          <a:blip r:embed="rId3">
            <a:alphaModFix/>
          </a:blip>
          <a:stretch>
            <a:fillRect/>
          </a:stretch>
        </p:blipFill>
        <p:spPr>
          <a:xfrm>
            <a:off x="4333313" y="3286113"/>
            <a:ext cx="4657725" cy="1857375"/>
          </a:xfrm>
          <a:prstGeom prst="rect">
            <a:avLst/>
          </a:prstGeom>
          <a:noFill/>
          <a:ln>
            <a:noFill/>
          </a:ln>
        </p:spPr>
      </p:pic>
      <p:pic>
        <p:nvPicPr>
          <p:cNvPr id="234" name="Google Shape;234;p31"/>
          <p:cNvPicPr preferRelativeResize="0"/>
          <p:nvPr/>
        </p:nvPicPr>
        <p:blipFill rotWithShape="1">
          <a:blip r:embed="rId4">
            <a:alphaModFix/>
          </a:blip>
          <a:srcRect b="0" l="773" r="10305" t="0"/>
          <a:stretch/>
        </p:blipFill>
        <p:spPr>
          <a:xfrm>
            <a:off x="4333325" y="1387850"/>
            <a:ext cx="4810675" cy="219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Introduction </a:t>
            </a:r>
            <a:endParaRPr sz="2000"/>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We chose to do our project on hockey. We all grew up playing sports so we knew we could do our project on any sport. We thought hockey would be the most fun and interesting to report on.  Also, there is a lot of data into the sport of hockey so we really found interest to the variety of </a:t>
            </a:r>
            <a:r>
              <a:rPr lang="en" sz="1600"/>
              <a:t>statistics</a:t>
            </a:r>
            <a:r>
              <a:rPr lang="en" sz="1600"/>
              <a:t> is has to offer. Hockey is also one of the most scientifically researched sports due to all of the injuries the players encounter while playing.  Also, the </a:t>
            </a:r>
            <a:r>
              <a:rPr lang="en" sz="1600"/>
              <a:t>physics</a:t>
            </a:r>
            <a:r>
              <a:rPr lang="en" sz="1600"/>
              <a:t> of the sport is very interesting, being the only main sport to be played on ice. </a:t>
            </a:r>
            <a:endParaRPr sz="1600"/>
          </a:p>
        </p:txBody>
      </p:sp>
      <p:pic>
        <p:nvPicPr>
          <p:cNvPr id="95" name="Google Shape;95;p14"/>
          <p:cNvPicPr preferRelativeResize="0"/>
          <p:nvPr/>
        </p:nvPicPr>
        <p:blipFill>
          <a:blip r:embed="rId3">
            <a:alphaModFix/>
          </a:blip>
          <a:stretch>
            <a:fillRect/>
          </a:stretch>
        </p:blipFill>
        <p:spPr>
          <a:xfrm>
            <a:off x="7638725" y="556850"/>
            <a:ext cx="1331775" cy="1522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2000">
                <a:solidFill>
                  <a:srgbClr val="262626"/>
                </a:solidFill>
              </a:rPr>
              <a:t>Validity and Reliability Assessment </a:t>
            </a:r>
            <a:endParaRPr sz="2000"/>
          </a:p>
        </p:txBody>
      </p:sp>
      <p:sp>
        <p:nvSpPr>
          <p:cNvPr id="240" name="Google Shape;240;p32"/>
          <p:cNvSpPr txBox="1"/>
          <p:nvPr>
            <p:ph idx="1" type="body"/>
          </p:nvPr>
        </p:nvSpPr>
        <p:spPr>
          <a:xfrm>
            <a:off x="729450" y="18887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We made sure we took multiple measures to make sure our findings were accurate. These measures included </a:t>
            </a:r>
            <a:r>
              <a:rPr lang="en" sz="1600"/>
              <a:t>analyzing and comparing our data to other pieces of hockey data.  Another measure that we took is we talked to two members of the Merrimack College hockey team(Kevin Sadovski and Filip Karlson)  told us that our findings were accurate. 	</a:t>
            </a:r>
            <a:endParaRPr sz="1600"/>
          </a:p>
        </p:txBody>
      </p:sp>
      <p:pic>
        <p:nvPicPr>
          <p:cNvPr id="241" name="Google Shape;241;p32"/>
          <p:cNvPicPr preferRelativeResize="0"/>
          <p:nvPr/>
        </p:nvPicPr>
        <p:blipFill>
          <a:blip r:embed="rId3">
            <a:alphaModFix/>
          </a:blip>
          <a:stretch>
            <a:fillRect/>
          </a:stretch>
        </p:blipFill>
        <p:spPr>
          <a:xfrm>
            <a:off x="5061875" y="3301125"/>
            <a:ext cx="3563750" cy="1781875"/>
          </a:xfrm>
          <a:prstGeom prst="rect">
            <a:avLst/>
          </a:prstGeom>
          <a:noFill/>
          <a:ln>
            <a:noFill/>
          </a:ln>
        </p:spPr>
      </p:pic>
      <p:pic>
        <p:nvPicPr>
          <p:cNvPr id="242" name="Google Shape;242;p32"/>
          <p:cNvPicPr preferRelativeResize="0"/>
          <p:nvPr/>
        </p:nvPicPr>
        <p:blipFill>
          <a:blip r:embed="rId4">
            <a:alphaModFix/>
          </a:blip>
          <a:stretch>
            <a:fillRect/>
          </a:stretch>
        </p:blipFill>
        <p:spPr>
          <a:xfrm>
            <a:off x="829875" y="3301125"/>
            <a:ext cx="3167772" cy="1781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Introduction</a:t>
            </a:r>
            <a:endParaRPr sz="2000"/>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For us our main goal was to be able to successfully construct a team of the most-balanced players and coaches in hockey using </a:t>
            </a:r>
            <a:r>
              <a:rPr lang="en" sz="1600"/>
              <a:t>different</a:t>
            </a:r>
            <a:r>
              <a:rPr lang="en" sz="1600"/>
              <a:t> data wrangling techniques that provide us with specific statistics on players that give us enough information to make our best judgement on who to include on our team. This team is planned to be the best all-around team that can do everything on the ice. </a:t>
            </a:r>
            <a:endParaRPr sz="1600"/>
          </a:p>
        </p:txBody>
      </p:sp>
      <p:pic>
        <p:nvPicPr>
          <p:cNvPr id="102" name="Google Shape;102;p15"/>
          <p:cNvPicPr preferRelativeResize="0"/>
          <p:nvPr/>
        </p:nvPicPr>
        <p:blipFill>
          <a:blip r:embed="rId3">
            <a:alphaModFix/>
          </a:blip>
          <a:stretch>
            <a:fillRect/>
          </a:stretch>
        </p:blipFill>
        <p:spPr>
          <a:xfrm>
            <a:off x="7228575" y="3352450"/>
            <a:ext cx="1574924" cy="1574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Introduction</a:t>
            </a:r>
            <a:endParaRPr sz="2000"/>
          </a:p>
        </p:txBody>
      </p:sp>
      <p:sp>
        <p:nvSpPr>
          <p:cNvPr id="108" name="Google Shape;108;p16"/>
          <p:cNvSpPr txBox="1"/>
          <p:nvPr>
            <p:ph idx="1" type="body"/>
          </p:nvPr>
        </p:nvSpPr>
        <p:spPr>
          <a:xfrm>
            <a:off x="727650" y="191462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666666"/>
                </a:solidFill>
              </a:rPr>
              <a:t>Our data came from the website Kaggle in the form of a CSV file. It contains data from all 31 NHL teams and all of the players and coaches involved. The data that we found was collected from 1909 to 2011.  The database on Kaggle that we found was huge so we used Master.csv[7761,31], AwardsPlayers.csv[2091,6], Scoring.csv[45967,31], Coaches.csv[1812,14] and Goalies.csv [4278,23] to collect our data. </a:t>
            </a:r>
            <a:endParaRPr sz="1600">
              <a:solidFill>
                <a:srgbClr val="666666"/>
              </a:solidFill>
            </a:endParaRPr>
          </a:p>
        </p:txBody>
      </p:sp>
      <p:pic>
        <p:nvPicPr>
          <p:cNvPr id="109" name="Google Shape;109;p16"/>
          <p:cNvPicPr preferRelativeResize="0"/>
          <p:nvPr/>
        </p:nvPicPr>
        <p:blipFill>
          <a:blip r:embed="rId3">
            <a:alphaModFix/>
          </a:blip>
          <a:stretch>
            <a:fillRect/>
          </a:stretch>
        </p:blipFill>
        <p:spPr>
          <a:xfrm>
            <a:off x="5901400" y="3318150"/>
            <a:ext cx="2809328" cy="1866098"/>
          </a:xfrm>
          <a:prstGeom prst="rect">
            <a:avLst/>
          </a:prstGeom>
          <a:noFill/>
          <a:ln>
            <a:noFill/>
          </a:ln>
        </p:spPr>
      </p:pic>
      <p:pic>
        <p:nvPicPr>
          <p:cNvPr id="110" name="Google Shape;110;p16"/>
          <p:cNvPicPr preferRelativeResize="0"/>
          <p:nvPr/>
        </p:nvPicPr>
        <p:blipFill>
          <a:blip r:embed="rId4">
            <a:alphaModFix/>
          </a:blip>
          <a:stretch>
            <a:fillRect/>
          </a:stretch>
        </p:blipFill>
        <p:spPr>
          <a:xfrm>
            <a:off x="823825" y="3546950"/>
            <a:ext cx="3276925" cy="153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0" y="442850"/>
            <a:ext cx="914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00"/>
                </a:solidFill>
              </a:rPr>
              <a:t>What player has the most goals,assists and points in their average season?</a:t>
            </a:r>
            <a:endParaRPr sz="1900">
              <a:solidFill>
                <a:srgbClr val="000000"/>
              </a:solidFill>
            </a:endParaRPr>
          </a:p>
        </p:txBody>
      </p:sp>
      <p:sp>
        <p:nvSpPr>
          <p:cNvPr id="116" name="Google Shape;116;p17"/>
          <p:cNvSpPr txBox="1"/>
          <p:nvPr/>
        </p:nvSpPr>
        <p:spPr>
          <a:xfrm>
            <a:off x="30600" y="1270575"/>
            <a:ext cx="9082800" cy="3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```{r}</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solidFill>
                  <a:srgbClr val="FF0000"/>
                </a:solidFill>
                <a:latin typeface="Lato"/>
                <a:ea typeface="Lato"/>
                <a:cs typeface="Lato"/>
                <a:sym typeface="Lato"/>
              </a:rPr>
              <a:t>  # Finding the Results</a:t>
            </a:r>
            <a:endParaRPr sz="1000">
              <a:solidFill>
                <a:srgbClr val="FF0000"/>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d1ID &lt;- scoring_data %&gt;%          </a:t>
            </a:r>
            <a:r>
              <a:rPr lang="en" sz="1000">
                <a:solidFill>
                  <a:srgbClr val="6AA84F"/>
                </a:solidFill>
                <a:latin typeface="Lato"/>
                <a:ea typeface="Lato"/>
                <a:cs typeface="Lato"/>
                <a:sym typeface="Lato"/>
              </a:rPr>
              <a:t># Assign scoring data to new variable</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filter(lgID=="NHL")%&gt;%</a:t>
            </a:r>
            <a:r>
              <a:rPr lang="en" sz="1000">
                <a:solidFill>
                  <a:srgbClr val="6AA84F"/>
                </a:solidFill>
                <a:latin typeface="Lato"/>
                <a:ea typeface="Lato"/>
                <a:cs typeface="Lato"/>
                <a:sym typeface="Lato"/>
              </a:rPr>
              <a:t>            # Filter data by players who are in the NHL</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group_by(playerID) %&gt;%         </a:t>
            </a:r>
            <a:r>
              <a:rPr lang="en" sz="1000">
                <a:solidFill>
                  <a:srgbClr val="6AA84F"/>
                </a:solidFill>
                <a:latin typeface="Lato"/>
                <a:ea typeface="Lato"/>
                <a:cs typeface="Lato"/>
                <a:sym typeface="Lato"/>
              </a:rPr>
              <a:t>  # Group the data by their player ID</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summarise(.groups = "drop",    </a:t>
            </a:r>
            <a:r>
              <a:rPr lang="en" sz="1000">
                <a:solidFill>
                  <a:srgbClr val="6AA84F"/>
                </a:solidFill>
                <a:latin typeface="Lato"/>
                <a:ea typeface="Lato"/>
                <a:cs typeface="Lato"/>
                <a:sym typeface="Lato"/>
              </a:rPr>
              <a:t># Fix the ungrouping output error</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Average_Goal = round(sum(G/n())),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solidFill>
                  <a:srgbClr val="6AA84F"/>
                </a:solidFill>
                <a:latin typeface="Lato"/>
                <a:ea typeface="Lato"/>
                <a:cs typeface="Lato"/>
                <a:sym typeface="Lato"/>
              </a:rPr>
              <a:t> # Average goals will be the summation of their goals divided by the # of seasons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Average_Assists = round(sum(A/n())),       </a:t>
            </a:r>
            <a:endParaRPr sz="1000">
              <a:latin typeface="Lato"/>
              <a:ea typeface="Lato"/>
              <a:cs typeface="Lato"/>
              <a:sym typeface="Lato"/>
            </a:endParaRPr>
          </a:p>
          <a:p>
            <a:pPr indent="0" lvl="0" marL="0" rtl="0" algn="l">
              <a:spcBef>
                <a:spcPts val="0"/>
              </a:spcBef>
              <a:spcAft>
                <a:spcPts val="0"/>
              </a:spcAft>
              <a:buNone/>
            </a:pPr>
            <a:r>
              <a:rPr lang="en" sz="1000">
                <a:solidFill>
                  <a:srgbClr val="6AA84F"/>
                </a:solidFill>
                <a:latin typeface="Lato"/>
                <a:ea typeface="Lato"/>
                <a:cs typeface="Lato"/>
                <a:sym typeface="Lato"/>
              </a:rPr>
              <a:t># Same as ^ but with assists instead</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Average_Points = round(sum(Pts/n())),) %&gt;%  </a:t>
            </a:r>
            <a:endParaRPr sz="1000">
              <a:latin typeface="Lato"/>
              <a:ea typeface="Lato"/>
              <a:cs typeface="Lato"/>
              <a:sym typeface="Lato"/>
            </a:endParaRPr>
          </a:p>
          <a:p>
            <a:pPr indent="0" lvl="0" marL="0" rtl="0" algn="l">
              <a:spcBef>
                <a:spcPts val="0"/>
              </a:spcBef>
              <a:spcAft>
                <a:spcPts val="0"/>
              </a:spcAft>
              <a:buNone/>
            </a:pPr>
            <a:r>
              <a:rPr lang="en" sz="1000">
                <a:solidFill>
                  <a:srgbClr val="6AA84F"/>
                </a:solidFill>
                <a:latin typeface="Lato"/>
                <a:ea typeface="Lato"/>
                <a:cs typeface="Lato"/>
                <a:sym typeface="Lato"/>
              </a:rPr>
              <a:t># Same as ^ but with points instead (Points is the goals + assists)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arrange(desc(Average_Points)) %&gt;%   </a:t>
            </a:r>
            <a:r>
              <a:rPr lang="en" sz="1000">
                <a:solidFill>
                  <a:srgbClr val="6AA84F"/>
                </a:solidFill>
                <a:latin typeface="Lato"/>
                <a:ea typeface="Lato"/>
                <a:cs typeface="Lato"/>
                <a:sym typeface="Lato"/>
              </a:rPr>
              <a:t> # Arrange by the most average points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na.omit(d1ID)                                                     </a:t>
            </a:r>
            <a:r>
              <a:rPr lang="en" sz="1000">
                <a:solidFill>
                  <a:srgbClr val="6AA84F"/>
                </a:solidFill>
                <a:latin typeface="Lato"/>
                <a:ea typeface="Lato"/>
                <a:cs typeface="Lato"/>
                <a:sym typeface="Lato"/>
              </a:rPr>
              <a:t> # Omit all Na's in dataset</a:t>
            </a:r>
            <a:endParaRPr sz="1000">
              <a:solidFill>
                <a:srgbClr val="6AA84F"/>
              </a:solidFill>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solidFill>
                  <a:srgbClr val="FF0000"/>
                </a:solidFill>
                <a:latin typeface="Lato"/>
                <a:ea typeface="Lato"/>
                <a:cs typeface="Lato"/>
                <a:sym typeface="Lato"/>
              </a:rPr>
              <a:t>  # Displaying Names Instead of PlayerID      </a:t>
            </a:r>
            <a:endParaRPr sz="1000">
              <a:solidFill>
                <a:srgbClr val="FF0000"/>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d1 &lt;- left_join(d1ID,Players,"playerID") %&gt;%               </a:t>
            </a:r>
            <a:endParaRPr sz="1000">
              <a:latin typeface="Lato"/>
              <a:ea typeface="Lato"/>
              <a:cs typeface="Lato"/>
              <a:sym typeface="Lato"/>
            </a:endParaRPr>
          </a:p>
          <a:p>
            <a:pPr indent="0" lvl="0" marL="0" rtl="0" algn="l">
              <a:spcBef>
                <a:spcPts val="0"/>
              </a:spcBef>
              <a:spcAft>
                <a:spcPts val="0"/>
              </a:spcAft>
              <a:buNone/>
            </a:pPr>
            <a:r>
              <a:rPr lang="en" sz="1000">
                <a:solidFill>
                  <a:srgbClr val="6AA84F"/>
                </a:solidFill>
                <a:latin typeface="Lato"/>
                <a:ea typeface="Lato"/>
                <a:cs typeface="Lato"/>
                <a:sym typeface="Lato"/>
              </a:rPr>
              <a:t># Join together d1ID with Players dataset to replace PlayerID with their names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mutate(Name = paste(firstName,lastName)) %&gt;%            </a:t>
            </a:r>
            <a:endParaRPr sz="1000">
              <a:latin typeface="Lato"/>
              <a:ea typeface="Lato"/>
              <a:cs typeface="Lato"/>
              <a:sym typeface="Lato"/>
            </a:endParaRPr>
          </a:p>
          <a:p>
            <a:pPr indent="0" lvl="0" marL="0" rtl="0" algn="l">
              <a:spcBef>
                <a:spcPts val="0"/>
              </a:spcBef>
              <a:spcAft>
                <a:spcPts val="0"/>
              </a:spcAft>
              <a:buNone/>
            </a:pPr>
            <a:r>
              <a:rPr lang="en" sz="1000">
                <a:solidFill>
                  <a:srgbClr val="6AA84F"/>
                </a:solidFill>
                <a:latin typeface="Lato"/>
                <a:ea typeface="Lato"/>
                <a:cs typeface="Lato"/>
                <a:sym typeface="Lato"/>
              </a:rPr>
              <a:t># Join together the first and last name in the Players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select("Name" = Name,                                  </a:t>
            </a:r>
            <a:r>
              <a:rPr lang="en" sz="1000">
                <a:solidFill>
                  <a:srgbClr val="6AA84F"/>
                </a:solidFill>
                <a:latin typeface="Lato"/>
                <a:ea typeface="Lato"/>
                <a:cs typeface="Lato"/>
                <a:sym typeface="Lato"/>
              </a:rPr>
              <a:t># Keep four variables</a:t>
            </a:r>
            <a:endParaRPr sz="1000">
              <a:solidFill>
                <a:srgbClr val="6AA84F"/>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Goals" = Average_Goal,</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Assists" = Average_Assists,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Points" = Average_Points)</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17" name="Google Shape;117;p17"/>
          <p:cNvSpPr txBox="1"/>
          <p:nvPr/>
        </p:nvSpPr>
        <p:spPr>
          <a:xfrm>
            <a:off x="5158800" y="1270575"/>
            <a:ext cx="3985200" cy="3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 </a:t>
            </a:r>
            <a:r>
              <a:rPr lang="en" sz="1200">
                <a:solidFill>
                  <a:srgbClr val="FF0000"/>
                </a:solidFill>
                <a:latin typeface="Lato"/>
                <a:ea typeface="Lato"/>
                <a:cs typeface="Lato"/>
                <a:sym typeface="Lato"/>
              </a:rPr>
              <a:t># Displaying Results</a:t>
            </a:r>
            <a:endParaRPr sz="1200">
              <a:solidFill>
                <a:srgbClr val="FF0000"/>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head(d1,20)</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r>
              <a:rPr lang="en" sz="1200">
                <a:solidFill>
                  <a:srgbClr val="FF0000"/>
                </a:solidFill>
                <a:latin typeface="Lato"/>
                <a:ea typeface="Lato"/>
                <a:cs typeface="Lato"/>
                <a:sym typeface="Lato"/>
              </a:rPr>
              <a:t># Making Graph</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ggplot(data = d1[1:5,],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r>
              <a:rPr lang="en" sz="1200">
                <a:solidFill>
                  <a:srgbClr val="6AA84F"/>
                </a:solidFill>
                <a:latin typeface="Lato"/>
                <a:ea typeface="Lato"/>
                <a:cs typeface="Lato"/>
                <a:sym typeface="Lato"/>
              </a:rPr>
              <a:t># Use the top five people from the d1 dataset              </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aes(x = Name,                     </a:t>
            </a:r>
            <a:r>
              <a:rPr lang="en" sz="1200">
                <a:solidFill>
                  <a:srgbClr val="6AA84F"/>
                </a:solidFill>
                <a:latin typeface="Lato"/>
                <a:ea typeface="Lato"/>
                <a:cs typeface="Lato"/>
                <a:sym typeface="Lato"/>
              </a:rPr>
              <a:t>    # X axis is for the names</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y = `Average Points`,       </a:t>
            </a:r>
            <a:r>
              <a:rPr lang="en" sz="1200">
                <a:solidFill>
                  <a:srgbClr val="6AA84F"/>
                </a:solidFill>
                <a:latin typeface="Lato"/>
                <a:ea typeface="Lato"/>
                <a:cs typeface="Lato"/>
                <a:sym typeface="Lato"/>
              </a:rPr>
              <a:t>   # Y axis is for average points</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fill = `Average Goals`)) +  </a:t>
            </a:r>
            <a:r>
              <a:rPr lang="en" sz="1200">
                <a:solidFill>
                  <a:srgbClr val="6AA84F"/>
                </a:solidFill>
                <a:latin typeface="Lato"/>
                <a:ea typeface="Lato"/>
                <a:cs typeface="Lato"/>
                <a:sym typeface="Lato"/>
              </a:rPr>
              <a:t># Fill color with average goals </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geom_bar(stat = "identity",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position= "dodge")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labs(title = "Most Goals, Assists and Points",          </a:t>
            </a:r>
            <a:endParaRPr sz="1200">
              <a:latin typeface="Lato"/>
              <a:ea typeface="Lato"/>
              <a:cs typeface="Lato"/>
              <a:sym typeface="Lato"/>
            </a:endParaRPr>
          </a:p>
          <a:p>
            <a:pPr indent="0" lvl="0" marL="0" rtl="0" algn="l">
              <a:spcBef>
                <a:spcPts val="0"/>
              </a:spcBef>
              <a:spcAft>
                <a:spcPts val="0"/>
              </a:spcAft>
              <a:buNone/>
            </a:pPr>
            <a:r>
              <a:rPr lang="en" sz="1200">
                <a:solidFill>
                  <a:srgbClr val="6AA84F"/>
                </a:solidFill>
                <a:latin typeface="Lato"/>
                <a:ea typeface="Lato"/>
                <a:cs typeface="Lato"/>
                <a:sym typeface="Lato"/>
              </a:rPr>
              <a:t> # Make title and subtitle</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subtitle = "In each players average season",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x = "Player",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y = "Number of Points")      </a:t>
            </a:r>
            <a:r>
              <a:rPr lang="en" sz="1200">
                <a:solidFill>
                  <a:srgbClr val="6AA84F"/>
                </a:solidFill>
                <a:latin typeface="Lato"/>
                <a:ea typeface="Lato"/>
                <a:cs typeface="Lato"/>
                <a:sym typeface="Lato"/>
              </a:rPr>
              <a:t># Make x label and y label</a:t>
            </a:r>
            <a:endParaRPr sz="1200">
              <a:solidFill>
                <a:srgbClr val="6AA84F"/>
              </a:solidFill>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0" y="476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show us?</a:t>
            </a:r>
            <a:endParaRPr/>
          </a:p>
        </p:txBody>
      </p:sp>
      <p:sp>
        <p:nvSpPr>
          <p:cNvPr id="123" name="Google Shape;123;p18"/>
          <p:cNvSpPr txBox="1"/>
          <p:nvPr>
            <p:ph idx="1" type="body"/>
          </p:nvPr>
        </p:nvSpPr>
        <p:spPr>
          <a:xfrm>
            <a:off x="5898675" y="660500"/>
            <a:ext cx="3198000" cy="22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surprisingly the best player to ever play the sport averaged the most points and assists in his career. Wayne Gretzky is known as “The Great One” for a reason and what he was able to produce on the ice will never be matched again. </a:t>
            </a:r>
            <a:endParaRPr/>
          </a:p>
          <a:p>
            <a:pPr indent="0" lvl="0" marL="0" rtl="0" algn="l">
              <a:spcBef>
                <a:spcPts val="1600"/>
              </a:spcBef>
              <a:spcAft>
                <a:spcPts val="1600"/>
              </a:spcAft>
              <a:buNone/>
            </a:pPr>
            <a:r>
              <a:t/>
            </a:r>
            <a:endParaRPr/>
          </a:p>
        </p:txBody>
      </p:sp>
      <p:pic>
        <p:nvPicPr>
          <p:cNvPr id="124" name="Google Shape;124;p18"/>
          <p:cNvPicPr preferRelativeResize="0"/>
          <p:nvPr/>
        </p:nvPicPr>
        <p:blipFill>
          <a:blip r:embed="rId3">
            <a:alphaModFix/>
          </a:blip>
          <a:stretch>
            <a:fillRect/>
          </a:stretch>
        </p:blipFill>
        <p:spPr>
          <a:xfrm>
            <a:off x="7470775" y="2949188"/>
            <a:ext cx="1673225" cy="2288700"/>
          </a:xfrm>
          <a:prstGeom prst="rect">
            <a:avLst/>
          </a:prstGeom>
          <a:noFill/>
          <a:ln>
            <a:noFill/>
          </a:ln>
        </p:spPr>
      </p:pic>
      <p:pic>
        <p:nvPicPr>
          <p:cNvPr id="125" name="Google Shape;125;p18"/>
          <p:cNvPicPr preferRelativeResize="0"/>
          <p:nvPr/>
        </p:nvPicPr>
        <p:blipFill>
          <a:blip r:embed="rId4">
            <a:alphaModFix/>
          </a:blip>
          <a:stretch>
            <a:fillRect/>
          </a:stretch>
        </p:blipFill>
        <p:spPr>
          <a:xfrm>
            <a:off x="5898675" y="3103113"/>
            <a:ext cx="1572100" cy="1980850"/>
          </a:xfrm>
          <a:prstGeom prst="rect">
            <a:avLst/>
          </a:prstGeom>
          <a:noFill/>
          <a:ln>
            <a:noFill/>
          </a:ln>
        </p:spPr>
      </p:pic>
      <p:pic>
        <p:nvPicPr>
          <p:cNvPr id="126" name="Google Shape;126;p18"/>
          <p:cNvPicPr preferRelativeResize="0"/>
          <p:nvPr/>
        </p:nvPicPr>
        <p:blipFill>
          <a:blip r:embed="rId5">
            <a:alphaModFix/>
          </a:blip>
          <a:stretch>
            <a:fillRect/>
          </a:stretch>
        </p:blipFill>
        <p:spPr>
          <a:xfrm>
            <a:off x="0" y="1255250"/>
            <a:ext cx="5725200" cy="388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0" y="492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question mean to our team?</a:t>
            </a:r>
            <a:endParaRPr/>
          </a:p>
        </p:txBody>
      </p:sp>
      <p:sp>
        <p:nvSpPr>
          <p:cNvPr id="132" name="Google Shape;132;p19"/>
          <p:cNvSpPr txBox="1"/>
          <p:nvPr>
            <p:ph idx="1" type="body"/>
          </p:nvPr>
        </p:nvSpPr>
        <p:spPr>
          <a:xfrm>
            <a:off x="33150" y="1346100"/>
            <a:ext cx="9077700" cy="254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These stats are very impressive but does not provide all of the information we need to add these players to our team. The objective of our research was to build an all-around team that is the most balanced. Although scoring and assisting are very important in hockey there is more to the sport. Being a team player and providing leadership is more helpful to the team than someone who is only out there to score. However, using our results from this question we found which players were best </a:t>
            </a:r>
            <a:r>
              <a:rPr lang="en" sz="1600"/>
              <a:t>offensively and this had a huge impact on what players were chosen for our team. </a:t>
            </a:r>
            <a:r>
              <a:rPr lang="en" sz="1600"/>
              <a:t> </a:t>
            </a:r>
            <a:endParaRPr sz="1600"/>
          </a:p>
        </p:txBody>
      </p:sp>
      <p:pic>
        <p:nvPicPr>
          <p:cNvPr id="133" name="Google Shape;133;p19"/>
          <p:cNvPicPr preferRelativeResize="0"/>
          <p:nvPr/>
        </p:nvPicPr>
        <p:blipFill>
          <a:blip r:embed="rId3">
            <a:alphaModFix/>
          </a:blip>
          <a:stretch>
            <a:fillRect/>
          </a:stretch>
        </p:blipFill>
        <p:spPr>
          <a:xfrm>
            <a:off x="3296138" y="3416299"/>
            <a:ext cx="2551725" cy="144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491175" y="407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What defenseman scored the most points in their average season?</a:t>
            </a:r>
            <a:endParaRPr/>
          </a:p>
        </p:txBody>
      </p:sp>
      <p:sp>
        <p:nvSpPr>
          <p:cNvPr id="139" name="Google Shape;139;p20"/>
          <p:cNvSpPr txBox="1"/>
          <p:nvPr/>
        </p:nvSpPr>
        <p:spPr>
          <a:xfrm>
            <a:off x="67200" y="885550"/>
            <a:ext cx="4572000" cy="42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```{r}</a:t>
            </a:r>
            <a:endParaRPr sz="600">
              <a:latin typeface="Lato"/>
              <a:ea typeface="Lato"/>
              <a:cs typeface="Lato"/>
              <a:sym typeface="Lato"/>
            </a:endParaRPr>
          </a:p>
          <a:p>
            <a:pPr indent="0" lvl="0" marL="0" rtl="0" algn="l">
              <a:spcBef>
                <a:spcPts val="0"/>
              </a:spcBef>
              <a:spcAft>
                <a:spcPts val="0"/>
              </a:spcAft>
              <a:buNone/>
            </a:pPr>
            <a:r>
              <a:rPr lang="en" sz="600">
                <a:latin typeface="Lato"/>
                <a:ea typeface="Lato"/>
                <a:cs typeface="Lato"/>
                <a:sym typeface="Lato"/>
              </a:rPr>
              <a:t>                       </a:t>
            </a:r>
            <a:r>
              <a:rPr lang="en" sz="1000">
                <a:latin typeface="Lato"/>
                <a:ea typeface="Lato"/>
                <a:cs typeface="Lato"/>
                <a:sym typeface="Lato"/>
              </a:rPr>
              <a:t>    </a:t>
            </a:r>
            <a:r>
              <a:rPr lang="en" sz="1000">
                <a:solidFill>
                  <a:srgbClr val="FF0000"/>
                </a:solidFill>
                <a:latin typeface="Lato"/>
                <a:ea typeface="Lato"/>
                <a:cs typeface="Lato"/>
                <a:sym typeface="Lato"/>
              </a:rPr>
              <a:t>    # Finding the Results</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d2aID &lt;- scoring_data %&gt;%                     </a:t>
            </a:r>
            <a:r>
              <a:rPr lang="en" sz="1000">
                <a:solidFill>
                  <a:srgbClr val="38761D"/>
                </a:solidFill>
                <a:latin typeface="Lato"/>
                <a:ea typeface="Lato"/>
                <a:cs typeface="Lato"/>
                <a:sym typeface="Lato"/>
              </a:rPr>
              <a:t># Assign scoring data to new variable</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filter(lgID=="NHL",                                   </a:t>
            </a:r>
            <a:r>
              <a:rPr lang="en" sz="1000">
                <a:solidFill>
                  <a:srgbClr val="38761D"/>
                </a:solidFill>
                <a:latin typeface="Lato"/>
                <a:ea typeface="Lato"/>
                <a:cs typeface="Lato"/>
                <a:sym typeface="Lato"/>
              </a:rPr>
              <a:t>   # Filter data by players who are in the NHL</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pos=="D") %&gt;%                                          </a:t>
            </a:r>
            <a:r>
              <a:rPr lang="en" sz="1000">
                <a:solidFill>
                  <a:srgbClr val="38761D"/>
                </a:solidFill>
                <a:latin typeface="Lato"/>
                <a:ea typeface="Lato"/>
                <a:cs typeface="Lato"/>
                <a:sym typeface="Lato"/>
              </a:rPr>
              <a:t>  # And players who play defense</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group_by(playerID) %&gt;%                       </a:t>
            </a:r>
            <a:r>
              <a:rPr lang="en" sz="1000">
                <a:solidFill>
                  <a:srgbClr val="38761D"/>
                </a:solidFill>
                <a:latin typeface="Lato"/>
                <a:ea typeface="Lato"/>
                <a:cs typeface="Lato"/>
                <a:sym typeface="Lato"/>
              </a:rPr>
              <a:t> # Group by their playerIds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summarise(.groups = "drop",                </a:t>
            </a:r>
            <a:r>
              <a:rPr lang="en" sz="1000">
                <a:solidFill>
                  <a:srgbClr val="38761D"/>
                </a:solidFill>
                <a:latin typeface="Lato"/>
                <a:ea typeface="Lato"/>
                <a:cs typeface="Lato"/>
                <a:sym typeface="Lato"/>
              </a:rPr>
              <a:t> # Fix the ungrouping output error</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G = round(sum(G/n())),                                 </a:t>
            </a:r>
            <a:r>
              <a:rPr lang="en" sz="1000">
                <a:solidFill>
                  <a:srgbClr val="38761D"/>
                </a:solidFill>
                <a:latin typeface="Lato"/>
                <a:ea typeface="Lato"/>
                <a:cs typeface="Lato"/>
                <a:sym typeface="Lato"/>
              </a:rPr>
              <a:t> </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solidFill>
                  <a:srgbClr val="38761D"/>
                </a:solidFill>
                <a:latin typeface="Lato"/>
                <a:ea typeface="Lato"/>
                <a:cs typeface="Lato"/>
                <a:sym typeface="Lato"/>
              </a:rPr>
              <a:t> # Average goals will be the summation of their goals divided by the # of seasons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 = round(sum(A/n())),                             </a:t>
            </a:r>
            <a:r>
              <a:rPr lang="en" sz="1000">
                <a:solidFill>
                  <a:srgbClr val="38761D"/>
                </a:solidFill>
                <a:latin typeface="Lato"/>
                <a:ea typeface="Lato"/>
                <a:cs typeface="Lato"/>
                <a:sym typeface="Lato"/>
              </a:rPr>
              <a:t># Same as ^ but with assists instead</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Pts = round(sum(Pts/n())),) %&gt;%       </a:t>
            </a:r>
            <a:r>
              <a:rPr lang="en" sz="1000">
                <a:solidFill>
                  <a:srgbClr val="38761D"/>
                </a:solidFill>
                <a:latin typeface="Lato"/>
                <a:ea typeface="Lato"/>
                <a:cs typeface="Lato"/>
                <a:sym typeface="Lato"/>
              </a:rPr>
              <a:t># Sum up their Points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                                                              </a:t>
            </a:r>
            <a:r>
              <a:rPr lang="en" sz="1000">
                <a:solidFill>
                  <a:srgbClr val="38761D"/>
                </a:solidFill>
                <a:latin typeface="Lato"/>
                <a:ea typeface="Lato"/>
                <a:cs typeface="Lato"/>
                <a:sym typeface="Lato"/>
              </a:rPr>
              <a:t>  # Selects only the data we want to keep</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playerID,G,A,Pts) %&gt;%                            </a:t>
            </a:r>
            <a:r>
              <a:rPr lang="en" sz="1000">
                <a:solidFill>
                  <a:srgbClr val="38761D"/>
                </a:solidFill>
                <a:latin typeface="Lato"/>
                <a:ea typeface="Lato"/>
                <a:cs typeface="Lato"/>
                <a:sym typeface="Lato"/>
              </a:rPr>
              <a:t># Only keep playerId, Goals, Assists, and Points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arrange(desc(Pts))                                     </a:t>
            </a:r>
            <a:r>
              <a:rPr lang="en" sz="1000">
                <a:solidFill>
                  <a:srgbClr val="38761D"/>
                </a:solidFill>
                <a:latin typeface="Lato"/>
                <a:ea typeface="Lato"/>
                <a:cs typeface="Lato"/>
                <a:sym typeface="Lato"/>
              </a:rPr>
              <a:t># Arrange by their points</a:t>
            </a:r>
            <a:endParaRPr sz="1000">
              <a:solidFill>
                <a:srgbClr val="38761D"/>
              </a:solidFill>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solidFill>
                  <a:srgbClr val="FF0000"/>
                </a:solidFill>
                <a:latin typeface="Lato"/>
                <a:ea typeface="Lato"/>
                <a:cs typeface="Lato"/>
                <a:sym typeface="Lato"/>
              </a:rPr>
              <a:t>       # Displaying Names Instead of PlayerID      </a:t>
            </a:r>
            <a:r>
              <a:rPr lang="en" sz="1000">
                <a:latin typeface="Lato"/>
                <a:ea typeface="Lato"/>
                <a:cs typeface="Lato"/>
                <a:sym typeface="Lato"/>
              </a:rPr>
              <a:t>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d2a &lt;- left_join(d2aID,Players,"playerID") %&gt;%             </a:t>
            </a:r>
            <a:endParaRPr sz="1000">
              <a:latin typeface="Lato"/>
              <a:ea typeface="Lato"/>
              <a:cs typeface="Lato"/>
              <a:sym typeface="Lato"/>
            </a:endParaRPr>
          </a:p>
          <a:p>
            <a:pPr indent="0" lvl="0" marL="0" rtl="0" algn="l">
              <a:spcBef>
                <a:spcPts val="0"/>
              </a:spcBef>
              <a:spcAft>
                <a:spcPts val="0"/>
              </a:spcAft>
              <a:buNone/>
            </a:pPr>
            <a:r>
              <a:rPr lang="en" sz="1000">
                <a:solidFill>
                  <a:srgbClr val="38761D"/>
                </a:solidFill>
                <a:latin typeface="Lato"/>
                <a:ea typeface="Lato"/>
                <a:cs typeface="Lato"/>
                <a:sym typeface="Lato"/>
              </a:rPr>
              <a:t># Join together d2aID with Players dataset to replace PlayerID with their names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mutate(Name = paste(firstName,lastName)) %&gt;%          </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latin typeface="Lato"/>
                <a:ea typeface="Lato"/>
                <a:cs typeface="Lato"/>
                <a:sym typeface="Lato"/>
              </a:rPr>
              <a:t>  </a:t>
            </a:r>
            <a:r>
              <a:rPr lang="en" sz="1000">
                <a:solidFill>
                  <a:srgbClr val="38761D"/>
                </a:solidFill>
                <a:latin typeface="Lato"/>
                <a:ea typeface="Lato"/>
                <a:cs typeface="Lato"/>
                <a:sym typeface="Lato"/>
              </a:rPr>
              <a:t># Join together the first and last name in the Players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select("Name" = Name,                            </a:t>
            </a:r>
            <a:r>
              <a:rPr lang="en" sz="1000">
                <a:solidFill>
                  <a:srgbClr val="38761D"/>
                </a:solidFill>
                <a:latin typeface="Lato"/>
                <a:ea typeface="Lato"/>
                <a:cs typeface="Lato"/>
                <a:sym typeface="Lato"/>
              </a:rPr>
              <a:t># Keep four variables</a:t>
            </a:r>
            <a:endParaRPr sz="1000">
              <a:solidFill>
                <a:srgbClr val="38761D"/>
              </a:solidFill>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Goals" = G,</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Assists" = A,</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"Average Points" = Pts)</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600">
              <a:latin typeface="Lato"/>
              <a:ea typeface="Lato"/>
              <a:cs typeface="Lato"/>
              <a:sym typeface="Lato"/>
            </a:endParaRPr>
          </a:p>
          <a:p>
            <a:pPr indent="0" lvl="0" marL="0" rtl="0" algn="l">
              <a:spcBef>
                <a:spcPts val="0"/>
              </a:spcBef>
              <a:spcAft>
                <a:spcPts val="0"/>
              </a:spcAft>
              <a:buNone/>
            </a:pPr>
            <a:r>
              <a:t/>
            </a:r>
            <a:endParaRPr sz="6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40" name="Google Shape;140;p20"/>
          <p:cNvSpPr txBox="1"/>
          <p:nvPr/>
        </p:nvSpPr>
        <p:spPr>
          <a:xfrm>
            <a:off x="4695275" y="896475"/>
            <a:ext cx="4448700" cy="42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      </a:t>
            </a:r>
            <a:r>
              <a:rPr lang="en" sz="1100">
                <a:solidFill>
                  <a:srgbClr val="FF0000"/>
                </a:solidFill>
                <a:latin typeface="Lato"/>
                <a:ea typeface="Lato"/>
                <a:cs typeface="Lato"/>
                <a:sym typeface="Lato"/>
              </a:rPr>
              <a:t> # Displaying Results</a:t>
            </a:r>
            <a:endParaRPr sz="1100">
              <a:solidFill>
                <a:srgbClr val="FF0000"/>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head(d2a,20)</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t>
            </a:r>
            <a:r>
              <a:rPr lang="en" sz="1100">
                <a:solidFill>
                  <a:srgbClr val="FF0000"/>
                </a:solidFill>
                <a:latin typeface="Lato"/>
                <a:ea typeface="Lato"/>
                <a:cs typeface="Lato"/>
                <a:sym typeface="Lato"/>
              </a:rPr>
              <a:t>   # Making Graph</a:t>
            </a:r>
            <a:endParaRPr sz="1100">
              <a:solidFill>
                <a:srgbClr val="FF0000"/>
              </a:solidFill>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ggplot(data = d2a[1:5,],                                  </a:t>
            </a:r>
            <a:r>
              <a:rPr lang="en" sz="1100">
                <a:solidFill>
                  <a:srgbClr val="38761D"/>
                </a:solidFill>
                <a:latin typeface="Lato"/>
                <a:ea typeface="Lato"/>
                <a:cs typeface="Lato"/>
                <a:sym typeface="Lato"/>
              </a:rPr>
              <a:t> # Use the top five people from the d2a dataset </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aes(x = Name,                                            </a:t>
            </a:r>
            <a:r>
              <a:rPr lang="en" sz="1100">
                <a:solidFill>
                  <a:srgbClr val="38761D"/>
                </a:solidFill>
                <a:latin typeface="Lato"/>
                <a:ea typeface="Lato"/>
                <a:cs typeface="Lato"/>
                <a:sym typeface="Lato"/>
              </a:rPr>
              <a:t># X axis is for the names</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y = `Average Points`,                                  </a:t>
            </a:r>
            <a:r>
              <a:rPr lang="en" sz="1100">
                <a:solidFill>
                  <a:srgbClr val="38761D"/>
                </a:solidFill>
                <a:latin typeface="Lato"/>
                <a:ea typeface="Lato"/>
                <a:cs typeface="Lato"/>
                <a:sym typeface="Lato"/>
              </a:rPr>
              <a:t>  # Y axis is for average points</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fill = `Average Goals`)) +                            </a:t>
            </a:r>
            <a:r>
              <a:rPr lang="en" sz="1100">
                <a:solidFill>
                  <a:srgbClr val="38761D"/>
                </a:solidFill>
                <a:latin typeface="Lato"/>
                <a:ea typeface="Lato"/>
                <a:cs typeface="Lato"/>
                <a:sym typeface="Lato"/>
              </a:rPr>
              <a:t>   # Fill color with the average goals</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geom_bar(stat = "identity",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position = "dodge")  +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labs(title = "Most Goals, Assists and Points",     </a:t>
            </a:r>
            <a:r>
              <a:rPr lang="en" sz="1100">
                <a:solidFill>
                  <a:srgbClr val="38761D"/>
                </a:solidFill>
                <a:latin typeface="Lato"/>
                <a:ea typeface="Lato"/>
                <a:cs typeface="Lato"/>
                <a:sym typeface="Lato"/>
              </a:rPr>
              <a:t>      # Set title and subtitle</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subtitle = "In each players average season",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x = "Defensemen",                                      </a:t>
            </a:r>
            <a:r>
              <a:rPr lang="en" sz="1100">
                <a:solidFill>
                  <a:srgbClr val="38761D"/>
                </a:solidFill>
                <a:latin typeface="Lato"/>
                <a:ea typeface="Lato"/>
                <a:cs typeface="Lato"/>
                <a:sym typeface="Lato"/>
              </a:rPr>
              <a:t>      # Set x and y label</a:t>
            </a:r>
            <a:endParaRPr sz="1100">
              <a:solidFill>
                <a:srgbClr val="38761D"/>
              </a:solidFill>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  y = "Number of Points")</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a:t>
            </a:r>
            <a:endParaRPr sz="11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2912175" y="513450"/>
            <a:ext cx="324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What this shows us?</a:t>
            </a:r>
            <a:endParaRPr sz="3400">
              <a:solidFill>
                <a:srgbClr val="000000"/>
              </a:solidFill>
            </a:endParaRPr>
          </a:p>
        </p:txBody>
      </p:sp>
      <p:sp>
        <p:nvSpPr>
          <p:cNvPr id="146" name="Google Shape;146;p21"/>
          <p:cNvSpPr txBox="1"/>
          <p:nvPr/>
        </p:nvSpPr>
        <p:spPr>
          <a:xfrm>
            <a:off x="6050675" y="1886850"/>
            <a:ext cx="3143100" cy="2987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We found out that the defensmen with the most average points per season was none other then Boston's own Bobby Orr. Bobby Orr was known for not only being a good scorer and an assisiter but he was known for his immaculate skating speed and ability as well as his playmaking skills.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Bobby Orr revoloutionized the position of defensmen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He wasn't only a great assister but a scorer as well averaging over 20 goals a season.</a:t>
            </a:r>
            <a:endParaRPr>
              <a:latin typeface="Lato"/>
              <a:ea typeface="Lato"/>
              <a:cs typeface="Lato"/>
              <a:sym typeface="Lato"/>
            </a:endParaRPr>
          </a:p>
        </p:txBody>
      </p:sp>
      <p:pic>
        <p:nvPicPr>
          <p:cNvPr descr="Bobby Orr - IMDb" id="147" name="Google Shape;147;p21"/>
          <p:cNvPicPr preferRelativeResize="0"/>
          <p:nvPr/>
        </p:nvPicPr>
        <p:blipFill>
          <a:blip r:embed="rId3">
            <a:alphaModFix/>
          </a:blip>
          <a:stretch>
            <a:fillRect/>
          </a:stretch>
        </p:blipFill>
        <p:spPr>
          <a:xfrm>
            <a:off x="6831575" y="513450"/>
            <a:ext cx="1884450" cy="1256304"/>
          </a:xfrm>
          <a:prstGeom prst="rect">
            <a:avLst/>
          </a:prstGeom>
          <a:noFill/>
          <a:ln>
            <a:noFill/>
          </a:ln>
        </p:spPr>
      </p:pic>
      <p:pic>
        <p:nvPicPr>
          <p:cNvPr id="148" name="Google Shape;148;p21"/>
          <p:cNvPicPr preferRelativeResize="0"/>
          <p:nvPr/>
        </p:nvPicPr>
        <p:blipFill>
          <a:blip r:embed="rId4">
            <a:alphaModFix/>
          </a:blip>
          <a:stretch>
            <a:fillRect/>
          </a:stretch>
        </p:blipFill>
        <p:spPr>
          <a:xfrm>
            <a:off x="0" y="1294250"/>
            <a:ext cx="5510901" cy="384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